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3" d="100"/>
          <a:sy n="83" d="100"/>
        </p:scale>
        <p:origin x="-1374" y="-1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0388502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270000" y="1638300"/>
            <a:ext cx="10464800" cy="3302000"/>
          </a:xfrm>
          <a:prstGeom prst="rect">
            <a:avLst/>
          </a:prstGeom>
        </p:spPr>
        <p:txBody>
          <a:bodyPr anchor="b"/>
          <a:lstStyle/>
          <a:p>
            <a:r>
              <a:t>Texte du titre</a:t>
            </a:r>
          </a:p>
        </p:txBody>
      </p:sp>
      <p:sp>
        <p:nvSpPr>
          <p:cNvPr id="12" name="Texte niveau 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93" name="-Gilles Allain"/>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-Gilles Allain</a:t>
            </a:r>
          </a:p>
        </p:txBody>
      </p:sp>
      <p:sp>
        <p:nvSpPr>
          <p:cNvPr id="94" name="« Saisissez une citation ici. »"/>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 Saisissez une citation ici. » </a:t>
            </a:r>
          </a:p>
        </p:txBody>
      </p:sp>
      <p:sp>
        <p:nvSpPr>
          <p:cNvPr id="9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117" name="Image"/>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118" name="Texte du titre"/>
          <p:cNvSpPr txBox="1">
            <a:spLocks noGrp="1"/>
          </p:cNvSpPr>
          <p:nvPr>
            <p:ph type="title"/>
          </p:nvPr>
        </p:nvSpPr>
        <p:spPr>
          <a:xfrm>
            <a:off x="952500" y="444500"/>
            <a:ext cx="11099800" cy="2159000"/>
          </a:xfrm>
          <a:prstGeom prst="rect">
            <a:avLst/>
          </a:prstGeom>
        </p:spPr>
        <p:txBody>
          <a:bodyPr/>
          <a:lstStyle>
            <a:lvl1pPr>
              <a:defRPr>
                <a:latin typeface="Helvetica Light"/>
                <a:ea typeface="Helvetica Light"/>
                <a:cs typeface="Helvetica Light"/>
                <a:sym typeface="Helvetica Light"/>
              </a:defRPr>
            </a:lvl1pPr>
          </a:lstStyle>
          <a:p>
            <a:r>
              <a:t>Texte du titre</a:t>
            </a:r>
          </a:p>
        </p:txBody>
      </p:sp>
      <p:sp>
        <p:nvSpPr>
          <p:cNvPr id="119" name="Texte niveau 1…"/>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buSzPct val="75000"/>
              <a:defRPr sz="2800">
                <a:latin typeface="Helvetica Light"/>
                <a:ea typeface="Helvetica Light"/>
                <a:cs typeface="Helvetica Light"/>
                <a:sym typeface="Helvetica Light"/>
              </a:defRPr>
            </a:lvl1pPr>
            <a:lvl2pPr marL="685800" indent="-342900">
              <a:spcBef>
                <a:spcPts val="3200"/>
              </a:spcBef>
              <a:buSzPct val="75000"/>
              <a:defRPr sz="2800">
                <a:latin typeface="Helvetica Light"/>
                <a:ea typeface="Helvetica Light"/>
                <a:cs typeface="Helvetica Light"/>
                <a:sym typeface="Helvetica Light"/>
              </a:defRPr>
            </a:lvl2pPr>
            <a:lvl3pPr marL="1028700" indent="-342900">
              <a:spcBef>
                <a:spcPts val="3200"/>
              </a:spcBef>
              <a:buSzPct val="75000"/>
              <a:defRPr sz="2800">
                <a:latin typeface="Helvetica Light"/>
                <a:ea typeface="Helvetica Light"/>
                <a:cs typeface="Helvetica Light"/>
                <a:sym typeface="Helvetica Light"/>
              </a:defRPr>
            </a:lvl3pPr>
            <a:lvl4pPr marL="1371600" indent="-342900">
              <a:spcBef>
                <a:spcPts val="3200"/>
              </a:spcBef>
              <a:buSzPct val="75000"/>
              <a:defRPr sz="2800">
                <a:latin typeface="Helvetica Light"/>
                <a:ea typeface="Helvetica Light"/>
                <a:cs typeface="Helvetica Light"/>
                <a:sym typeface="Helvetica Light"/>
              </a:defRPr>
            </a:lvl4pPr>
            <a:lvl5pPr marL="1714500" indent="-342900">
              <a:spcBef>
                <a:spcPts val="3200"/>
              </a:spcBef>
              <a:buSzPct val="75000"/>
              <a:defRPr sz="2800">
                <a:latin typeface="Helvetica Light"/>
                <a:ea typeface="Helvetica Light"/>
                <a:cs typeface="Helvetica Light"/>
                <a:sym typeface="Helvetica Light"/>
              </a:defRPr>
            </a:lvl5pPr>
          </a:lstStyle>
          <a:p>
            <a:r>
              <a:t>Texte niveau 1</a:t>
            </a:r>
          </a:p>
          <a:p>
            <a:pPr lvl="1"/>
            <a:r>
              <a:t>Texte niveau 2</a:t>
            </a:r>
          </a:p>
          <a:p>
            <a:pPr lvl="2"/>
            <a:r>
              <a:t>Texte niveau 3</a:t>
            </a:r>
          </a:p>
          <a:p>
            <a:pPr lvl="3"/>
            <a:r>
              <a:t>Texte niveau 4</a:t>
            </a:r>
          </a:p>
          <a:p>
            <a:pPr lvl="4"/>
            <a:r>
              <a:t>Texte niveau 5</a:t>
            </a:r>
          </a:p>
        </p:txBody>
      </p:sp>
      <p:sp>
        <p:nvSpPr>
          <p:cNvPr id="120" name="Numéro de diapositive"/>
          <p:cNvSpPr txBox="1">
            <a:spLocks noGrp="1"/>
          </p:cNvSpPr>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127" name="Texte du titre"/>
          <p:cNvSpPr txBox="1">
            <a:spLocks noGrp="1"/>
          </p:cNvSpPr>
          <p:nvPr>
            <p:ph type="title"/>
          </p:nvPr>
        </p:nvSpPr>
        <p:spPr>
          <a:xfrm>
            <a:off x="1270000" y="3225800"/>
            <a:ext cx="10464800" cy="3302000"/>
          </a:xfrm>
          <a:prstGeom prst="rect">
            <a:avLst/>
          </a:prstGeom>
        </p:spPr>
        <p:txBody>
          <a:bodyPr/>
          <a:lstStyle>
            <a:lvl1pPr>
              <a:defRPr>
                <a:latin typeface="Helvetica Light"/>
                <a:ea typeface="Helvetica Light"/>
                <a:cs typeface="Helvetica Light"/>
                <a:sym typeface="Helvetica Light"/>
              </a:defRPr>
            </a:lvl1pPr>
          </a:lstStyle>
          <a:p>
            <a:r>
              <a:t>Texte du titre</a:t>
            </a:r>
          </a:p>
        </p:txBody>
      </p:sp>
      <p:sp>
        <p:nvSpPr>
          <p:cNvPr id="128" name="Numéro de diapositive"/>
          <p:cNvSpPr txBox="1">
            <a:spLocks noGrp="1"/>
          </p:cNvSpPr>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135" name="Texte du titre"/>
          <p:cNvSpPr txBox="1">
            <a:spLocks noGrp="1"/>
          </p:cNvSpPr>
          <p:nvPr>
            <p:ph type="title"/>
          </p:nvPr>
        </p:nvSpPr>
        <p:spPr>
          <a:xfrm>
            <a:off x="952500" y="444500"/>
            <a:ext cx="11099800" cy="2159000"/>
          </a:xfrm>
          <a:prstGeom prst="rect">
            <a:avLst/>
          </a:prstGeom>
        </p:spPr>
        <p:txBody>
          <a:bodyPr/>
          <a:lstStyle>
            <a:lvl1pPr>
              <a:defRPr>
                <a:latin typeface="Helvetica Light"/>
                <a:ea typeface="Helvetica Light"/>
                <a:cs typeface="Helvetica Light"/>
                <a:sym typeface="Helvetica Light"/>
              </a:defRPr>
            </a:lvl1pPr>
          </a:lstStyle>
          <a:p>
            <a:r>
              <a:t>Texte du titre</a:t>
            </a:r>
          </a:p>
        </p:txBody>
      </p:sp>
      <p:sp>
        <p:nvSpPr>
          <p:cNvPr id="136" name="Texte niveau 1…"/>
          <p:cNvSpPr txBox="1">
            <a:spLocks noGrp="1"/>
          </p:cNvSpPr>
          <p:nvPr>
            <p:ph type="body" idx="1"/>
          </p:nvPr>
        </p:nvSpPr>
        <p:spPr>
          <a:xfrm>
            <a:off x="952500" y="2603500"/>
            <a:ext cx="11099800" cy="6286500"/>
          </a:xfrm>
          <a:prstGeom prst="rect">
            <a:avLst/>
          </a:prstGeom>
        </p:spPr>
        <p:txBody>
          <a:bodyPr/>
          <a:lstStyle>
            <a:lvl1pPr>
              <a:buSzPct val="75000"/>
              <a:defRPr sz="3600">
                <a:latin typeface="Helvetica Light"/>
                <a:ea typeface="Helvetica Light"/>
                <a:cs typeface="Helvetica Light"/>
                <a:sym typeface="Helvetica Light"/>
              </a:defRPr>
            </a:lvl1pPr>
            <a:lvl2pPr>
              <a:buSzPct val="75000"/>
              <a:defRPr sz="3600">
                <a:latin typeface="Helvetica Light"/>
                <a:ea typeface="Helvetica Light"/>
                <a:cs typeface="Helvetica Light"/>
                <a:sym typeface="Helvetica Light"/>
              </a:defRPr>
            </a:lvl2pPr>
            <a:lvl3pPr>
              <a:buSzPct val="75000"/>
              <a:defRPr sz="3600">
                <a:latin typeface="Helvetica Light"/>
                <a:ea typeface="Helvetica Light"/>
                <a:cs typeface="Helvetica Light"/>
                <a:sym typeface="Helvetica Light"/>
              </a:defRPr>
            </a:lvl3pPr>
            <a:lvl4pPr>
              <a:buSzPct val="75000"/>
              <a:defRPr sz="3600">
                <a:latin typeface="Helvetica Light"/>
                <a:ea typeface="Helvetica Light"/>
                <a:cs typeface="Helvetica Light"/>
                <a:sym typeface="Helvetica Light"/>
              </a:defRPr>
            </a:lvl4pPr>
            <a:lvl5pPr>
              <a:buSzPct val="75000"/>
              <a:defRPr sz="3600">
                <a:latin typeface="Helvetica Light"/>
                <a:ea typeface="Helvetica Light"/>
                <a:cs typeface="Helvetica Light"/>
                <a:sym typeface="Helvetica Light"/>
              </a:defRPr>
            </a:lvl5pPr>
          </a:lstStyle>
          <a:p>
            <a:r>
              <a:t>Texte niveau 1</a:t>
            </a:r>
          </a:p>
          <a:p>
            <a:pPr lvl="1"/>
            <a:r>
              <a:t>Texte niveau 2</a:t>
            </a:r>
          </a:p>
          <a:p>
            <a:pPr lvl="2"/>
            <a:r>
              <a:t>Texte niveau 3</a:t>
            </a:r>
          </a:p>
          <a:p>
            <a:pPr lvl="3"/>
            <a:r>
              <a:t>Texte niveau 4</a:t>
            </a:r>
          </a:p>
          <a:p>
            <a:pPr lvl="4"/>
            <a:r>
              <a:t>Texte niveau 5</a:t>
            </a:r>
          </a:p>
        </p:txBody>
      </p:sp>
      <p:sp>
        <p:nvSpPr>
          <p:cNvPr id="137" name="Numéro de diapositive"/>
          <p:cNvSpPr txBox="1">
            <a:spLocks noGrp="1"/>
          </p:cNvSpPr>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44" name="-Gilles Allain"/>
          <p:cNvSpPr txBox="1">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-Gilles Allain</a:t>
            </a:r>
          </a:p>
        </p:txBody>
      </p:sp>
      <p:sp>
        <p:nvSpPr>
          <p:cNvPr id="145" name="« Saisissez une citation ici. »"/>
          <p:cNvSpPr txBox="1">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atin typeface="Helvetica Light"/>
                <a:ea typeface="Helvetica Light"/>
                <a:cs typeface="Helvetica Light"/>
                <a:sym typeface="Helvetica Light"/>
              </a:defRPr>
            </a:lvl1pPr>
          </a:lstStyle>
          <a:p>
            <a:r>
              <a:t>« Saisissez une citation ici. » </a:t>
            </a:r>
          </a:p>
        </p:txBody>
      </p:sp>
      <p:sp>
        <p:nvSpPr>
          <p:cNvPr id="146" name="Numéro de diapositive"/>
          <p:cNvSpPr txBox="1">
            <a:spLocks noGrp="1"/>
          </p:cNvSpPr>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153" name="Texte niveau 1…"/>
          <p:cNvSpPr txBox="1">
            <a:spLocks noGrp="1"/>
          </p:cNvSpPr>
          <p:nvPr>
            <p:ph type="body" idx="1"/>
          </p:nvPr>
        </p:nvSpPr>
        <p:spPr>
          <a:xfrm>
            <a:off x="952500" y="1270000"/>
            <a:ext cx="11099800" cy="7213600"/>
          </a:xfrm>
          <a:prstGeom prst="rect">
            <a:avLst/>
          </a:prstGeom>
        </p:spPr>
        <p:txBody>
          <a:bodyPr/>
          <a:lstStyle>
            <a:lvl1pPr>
              <a:buSzPct val="75000"/>
              <a:defRPr sz="3600">
                <a:latin typeface="Helvetica Light"/>
                <a:ea typeface="Helvetica Light"/>
                <a:cs typeface="Helvetica Light"/>
                <a:sym typeface="Helvetica Light"/>
              </a:defRPr>
            </a:lvl1pPr>
            <a:lvl2pPr>
              <a:buSzPct val="75000"/>
              <a:defRPr sz="3600">
                <a:latin typeface="Helvetica Light"/>
                <a:ea typeface="Helvetica Light"/>
                <a:cs typeface="Helvetica Light"/>
                <a:sym typeface="Helvetica Light"/>
              </a:defRPr>
            </a:lvl2pPr>
            <a:lvl3pPr>
              <a:buSzPct val="75000"/>
              <a:defRPr sz="3600">
                <a:latin typeface="Helvetica Light"/>
                <a:ea typeface="Helvetica Light"/>
                <a:cs typeface="Helvetica Light"/>
                <a:sym typeface="Helvetica Light"/>
              </a:defRPr>
            </a:lvl3pPr>
            <a:lvl4pPr>
              <a:buSzPct val="75000"/>
              <a:defRPr sz="3600">
                <a:latin typeface="Helvetica Light"/>
                <a:ea typeface="Helvetica Light"/>
                <a:cs typeface="Helvetica Light"/>
                <a:sym typeface="Helvetica Light"/>
              </a:defRPr>
            </a:lvl4pPr>
            <a:lvl5pPr>
              <a:buSzPct val="75000"/>
              <a:defRPr sz="3600">
                <a:latin typeface="Helvetica Light"/>
                <a:ea typeface="Helvetica Light"/>
                <a:cs typeface="Helvetica Light"/>
                <a:sym typeface="Helvetica Light"/>
              </a:defRPr>
            </a:lvl5pPr>
          </a:lstStyle>
          <a:p>
            <a:r>
              <a:t>Texte niveau 1</a:t>
            </a:r>
          </a:p>
          <a:p>
            <a:pPr lvl="1"/>
            <a:r>
              <a:t>Texte niveau 2</a:t>
            </a:r>
          </a:p>
          <a:p>
            <a:pPr lvl="2"/>
            <a:r>
              <a:t>Texte niveau 3</a:t>
            </a:r>
          </a:p>
          <a:p>
            <a:pPr lvl="3"/>
            <a:r>
              <a:t>Texte niveau 4</a:t>
            </a:r>
          </a:p>
          <a:p>
            <a:pPr lvl="4"/>
            <a:r>
              <a:t>Texte niveau 5</a:t>
            </a:r>
          </a:p>
        </p:txBody>
      </p:sp>
      <p:sp>
        <p:nvSpPr>
          <p:cNvPr id="154" name="Numéro de diapositive"/>
          <p:cNvSpPr txBox="1">
            <a:spLocks noGrp="1"/>
          </p:cNvSpPr>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161" name="Texte du titre"/>
          <p:cNvSpPr txBox="1">
            <a:spLocks noGrp="1"/>
          </p:cNvSpPr>
          <p:nvPr>
            <p:ph type="title"/>
          </p:nvPr>
        </p:nvSpPr>
        <p:spPr>
          <a:xfrm>
            <a:off x="952500" y="444500"/>
            <a:ext cx="11099800" cy="2159000"/>
          </a:xfrm>
          <a:prstGeom prst="rect">
            <a:avLst/>
          </a:prstGeom>
        </p:spPr>
        <p:txBody>
          <a:bodyPr/>
          <a:lstStyle>
            <a:lvl1pPr>
              <a:defRPr>
                <a:latin typeface="Helvetica Light"/>
                <a:ea typeface="Helvetica Light"/>
                <a:cs typeface="Helvetica Light"/>
                <a:sym typeface="Helvetica Light"/>
              </a:defRPr>
            </a:lvl1pPr>
          </a:lstStyle>
          <a:p>
            <a:r>
              <a:t>Texte du titre</a:t>
            </a:r>
          </a:p>
        </p:txBody>
      </p:sp>
      <p:sp>
        <p:nvSpPr>
          <p:cNvPr id="162" name="Numéro de diapositive"/>
          <p:cNvSpPr txBox="1">
            <a:spLocks noGrp="1"/>
          </p:cNvSpPr>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exte du titre"/>
          <p:cNvSpPr txBox="1">
            <a:spLocks noGrp="1"/>
          </p:cNvSpPr>
          <p:nvPr>
            <p:ph type="title"/>
          </p:nvPr>
        </p:nvSpPr>
        <p:spPr>
          <a:xfrm>
            <a:off x="1270000" y="6718300"/>
            <a:ext cx="10464800" cy="1422400"/>
          </a:xfrm>
          <a:prstGeom prst="rect">
            <a:avLst/>
          </a:prstGeom>
        </p:spPr>
        <p:txBody>
          <a:bodyPr anchor="b"/>
          <a:lstStyle/>
          <a:p>
            <a:r>
              <a:t>Texte du titre</a:t>
            </a:r>
          </a:p>
        </p:txBody>
      </p:sp>
      <p:sp>
        <p:nvSpPr>
          <p:cNvPr id="22" name="Texte niveau 1…"/>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1270000" y="3225800"/>
            <a:ext cx="10464800" cy="3302000"/>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exte du titre"/>
          <p:cNvSpPr txBox="1">
            <a:spLocks noGrp="1"/>
          </p:cNvSpPr>
          <p:nvPr>
            <p:ph type="title"/>
          </p:nvPr>
        </p:nvSpPr>
        <p:spPr>
          <a:xfrm>
            <a:off x="952500" y="635000"/>
            <a:ext cx="5334000" cy="3987800"/>
          </a:xfrm>
          <a:prstGeom prst="rect">
            <a:avLst/>
          </a:prstGeom>
        </p:spPr>
        <p:txBody>
          <a:bodyPr anchor="b"/>
          <a:lstStyle>
            <a:lvl1pPr>
              <a:defRPr sz="6000">
                <a:solidFill>
                  <a:srgbClr val="000000"/>
                </a:solidFill>
              </a:defRPr>
            </a:lvl1pPr>
          </a:lstStyle>
          <a:p>
            <a:r>
              <a:t>Texte du titre</a:t>
            </a:r>
          </a:p>
        </p:txBody>
      </p:sp>
      <p:sp>
        <p:nvSpPr>
          <p:cNvPr id="40" name="Texte niveau 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48" name="Texte du titre"/>
          <p:cNvSpPr txBox="1">
            <a:spLocks noGrp="1"/>
          </p:cNvSpPr>
          <p:nvPr>
            <p:ph type="title"/>
          </p:nvPr>
        </p:nvSpPr>
        <p:spPr>
          <a:prstGeom prst="rect">
            <a:avLst/>
          </a:prstGeom>
        </p:spPr>
        <p:txBody>
          <a:bodyPr/>
          <a:lstStyle/>
          <a:p>
            <a:r>
              <a:t>Texte du titre</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exte du titre"/>
          <p:cNvSpPr txBox="1">
            <a:spLocks noGrp="1"/>
          </p:cNvSpPr>
          <p:nvPr>
            <p:ph type="title"/>
          </p:nvPr>
        </p:nvSpPr>
        <p:spPr>
          <a:prstGeom prst="rect">
            <a:avLst/>
          </a:prstGeom>
        </p:spPr>
        <p:txBody>
          <a:bodyPr/>
          <a:lstStyle/>
          <a:p>
            <a:r>
              <a:t>Texte du titre</a:t>
            </a:r>
          </a:p>
        </p:txBody>
      </p:sp>
      <p:sp>
        <p:nvSpPr>
          <p:cNvPr id="67" name="Texte niveau 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Texte niveau 1</a:t>
            </a:r>
          </a:p>
          <a:p>
            <a:pPr lvl="1"/>
            <a:r>
              <a:t>Texte niveau 2</a:t>
            </a:r>
          </a:p>
          <a:p>
            <a:pPr lvl="2"/>
            <a:r>
              <a:t>Texte niveau 3</a:t>
            </a:r>
          </a:p>
          <a:p>
            <a:pPr lvl="3"/>
            <a:r>
              <a:t>Texte niveau 4</a:t>
            </a:r>
          </a:p>
          <a:p>
            <a:pPr lvl="4"/>
            <a:r>
              <a:t>Texte niveau 5</a:t>
            </a:r>
          </a:p>
        </p:txBody>
      </p:sp>
      <p:sp>
        <p:nvSpPr>
          <p:cNvPr id="68" name="Numéro de diapositive"/>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5" name="Texte niveau 1…"/>
          <p:cNvSpPr txBox="1">
            <a:spLocks noGrp="1"/>
          </p:cNvSpPr>
          <p:nvPr>
            <p:ph type="body" idx="1"/>
          </p:nvPr>
        </p:nvSpPr>
        <p:spPr>
          <a:xfrm>
            <a:off x="952500" y="1270000"/>
            <a:ext cx="11099800" cy="72136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 du titre</a:t>
            </a:r>
          </a:p>
        </p:txBody>
      </p:sp>
      <p:sp>
        <p:nvSpPr>
          <p:cNvPr id="3" name="Numéro de diapositive"/>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‹N°›</a:t>
            </a:fld>
            <a:endParaRPr/>
          </a:p>
        </p:txBody>
      </p:sp>
      <p:sp>
        <p:nvSpPr>
          <p:cNvPr id="4" name="Texte niveau 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 niveau 1</a:t>
            </a:r>
          </a:p>
          <a:p>
            <a:pPr lvl="1"/>
            <a:r>
              <a:t>Texte niveau 2</a:t>
            </a:r>
          </a:p>
          <a:p>
            <a:pPr lvl="2"/>
            <a:r>
              <a:t>Texte niveau 3</a:t>
            </a:r>
          </a:p>
          <a:p>
            <a:pPr lvl="3"/>
            <a:r>
              <a:t>Texte niveau 4</a:t>
            </a:r>
          </a:p>
          <a:p>
            <a:pPr lvl="4"/>
            <a:r>
              <a:t>Texte niveau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433FF"/>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433FF"/>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433FF"/>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433FF"/>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433FF"/>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433FF"/>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433FF"/>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433FF"/>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433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pubmed/?term=Fanslow%20J%5bAuthor%5d&amp;cauthor=true&amp;cauthor_uid=18837845" TargetMode="External"/><Relationship Id="rId2" Type="http://schemas.openxmlformats.org/officeDocument/2006/relationships/hyperlink" Target="https://doi.org/10.1111/j.1479-828X.2008.00866.x" TargetMode="External"/><Relationship Id="rId1" Type="http://schemas.openxmlformats.org/officeDocument/2006/relationships/slideLayout" Target="../slideLayouts/slideLayout1.xml"/><Relationship Id="rId6" Type="http://schemas.openxmlformats.org/officeDocument/2006/relationships/hyperlink" Target="https://www.ncbi.nlm.nih.gov/pubmed/?term=Robinson%20E%5bAuthor%5d&amp;cauthor=true&amp;cauthor_uid=18837845" TargetMode="External"/><Relationship Id="rId5" Type="http://schemas.openxmlformats.org/officeDocument/2006/relationships/hyperlink" Target="https://www.ncbi.nlm.nih.gov/pubmed/?term=Whitehead%20A%5bAuthor%5d&amp;cauthor=true&amp;cauthor_uid=18837845" TargetMode="External"/><Relationship Id="rId4" Type="http://schemas.openxmlformats.org/officeDocument/2006/relationships/hyperlink" Target="https://www.ncbi.nlm.nih.gov/pubmed/?term=Silva%20M%5bAuthor%5d&amp;cauthor=true&amp;cauthor_uid=18837845"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hyperlink" Target="http://fr.scribd.com/doc/22896527/MEMOIRE-octobre-2009"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Les violences faites aux femmes…"/>
          <p:cNvSpPr txBox="1">
            <a:spLocks noGrp="1"/>
          </p:cNvSpPr>
          <p:nvPr>
            <p:ph type="ctrTitle"/>
          </p:nvPr>
        </p:nvSpPr>
        <p:spPr>
          <a:xfrm>
            <a:off x="1270000" y="1638300"/>
            <a:ext cx="10464800" cy="6477000"/>
          </a:xfrm>
          <a:prstGeom prst="rect">
            <a:avLst/>
          </a:prstGeom>
        </p:spPr>
        <p:txBody>
          <a:bodyPr/>
          <a:lstStyle/>
          <a:p>
            <a:pPr defTabSz="496570">
              <a:defRPr sz="6800"/>
            </a:pPr>
            <a:r>
              <a:t>Les violences faites aux femmes</a:t>
            </a:r>
          </a:p>
          <a:p>
            <a:pPr defTabSz="496570">
              <a:defRPr sz="6800"/>
            </a:pPr>
            <a:r>
              <a:t>et</a:t>
            </a:r>
          </a:p>
          <a:p>
            <a:pPr defTabSz="496570">
              <a:defRPr sz="6800"/>
            </a:pPr>
            <a:r>
              <a:t>l’interruption volontaire de grossesse </a:t>
            </a:r>
          </a:p>
        </p:txBody>
      </p:sp>
      <p:sp>
        <p:nvSpPr>
          <p:cNvPr id="172" name="Dre Perrine Millet. PH en gynécologie obstétrique…"/>
          <p:cNvSpPr txBox="1">
            <a:spLocks noGrp="1"/>
          </p:cNvSpPr>
          <p:nvPr>
            <p:ph type="subTitle" sz="half" idx="1"/>
          </p:nvPr>
        </p:nvSpPr>
        <p:spPr>
          <a:xfrm>
            <a:off x="1270000" y="6993632"/>
            <a:ext cx="10464800" cy="2594868"/>
          </a:xfrm>
          <a:prstGeom prst="rect">
            <a:avLst/>
          </a:prstGeom>
        </p:spPr>
        <p:txBody>
          <a:bodyPr anchor="b"/>
          <a:lstStyle/>
          <a:p>
            <a:pPr>
              <a:defRPr sz="3300">
                <a:solidFill>
                  <a:srgbClr val="0433FF"/>
                </a:solidFill>
              </a:defRPr>
            </a:pPr>
            <a:r>
              <a:t>Dre Perrine Millet. PH en gynécologie obstétrique </a:t>
            </a:r>
          </a:p>
          <a:p>
            <a:pPr>
              <a:defRPr sz="3300">
                <a:solidFill>
                  <a:srgbClr val="0433FF"/>
                </a:solidFill>
              </a:defRPr>
            </a:pPr>
            <a:r>
              <a:t>Un Maillon Manquant</a:t>
            </a:r>
          </a:p>
          <a:p>
            <a:pPr>
              <a:defRPr sz="3300">
                <a:solidFill>
                  <a:srgbClr val="0433FF"/>
                </a:solidFill>
              </a:defRPr>
            </a:pPr>
            <a:r>
              <a:t> PLEIRAA le 14/12/2018</a:t>
            </a:r>
          </a:p>
        </p:txBody>
      </p:sp>
      <p:sp>
        <p:nvSpPr>
          <p:cNvPr id="173" name="Numéro de diapositive"/>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Les définitions  Les chiffres"/>
          <p:cNvSpPr txBox="1">
            <a:spLocks noGrp="1"/>
          </p:cNvSpPr>
          <p:nvPr>
            <p:ph type="title"/>
          </p:nvPr>
        </p:nvSpPr>
        <p:spPr>
          <a:prstGeom prst="rect">
            <a:avLst/>
          </a:prstGeom>
        </p:spPr>
        <p:txBody>
          <a:bodyPr/>
          <a:lstStyle>
            <a:lvl1pPr>
              <a:defRPr sz="7000"/>
            </a:lvl1pPr>
          </a:lstStyle>
          <a:p>
            <a:r>
              <a:t>Les définitions  Les chiffres </a:t>
            </a:r>
          </a:p>
        </p:txBody>
      </p:sp>
      <p:sp>
        <p:nvSpPr>
          <p:cNvPr id="216" name="L’ ONDRP , l’enquête CVS , INSEE *…"/>
          <p:cNvSpPr txBox="1">
            <a:spLocks noGrp="1"/>
          </p:cNvSpPr>
          <p:nvPr>
            <p:ph type="body" idx="1"/>
          </p:nvPr>
        </p:nvSpPr>
        <p:spPr>
          <a:xfrm>
            <a:off x="952500" y="2168255"/>
            <a:ext cx="11099800" cy="6544828"/>
          </a:xfrm>
          <a:prstGeom prst="rect">
            <a:avLst/>
          </a:prstGeom>
        </p:spPr>
        <p:txBody>
          <a:bodyPr/>
          <a:lstStyle/>
          <a:p>
            <a:pPr marL="444499" indent="-444499">
              <a:defRPr sz="3900">
                <a:solidFill>
                  <a:srgbClr val="0433FF"/>
                </a:solidFill>
              </a:defRPr>
            </a:pPr>
            <a:r>
              <a:t>L’ ONDRP , l’enquête CVS , INSEE *</a:t>
            </a:r>
          </a:p>
          <a:p>
            <a:pPr marL="444499" indent="-444499">
              <a:defRPr sz="3900">
                <a:solidFill>
                  <a:srgbClr val="0433FF"/>
                </a:solidFill>
              </a:defRPr>
            </a:pPr>
            <a:r>
              <a:t>L’enquête Virage (INED)</a:t>
            </a:r>
          </a:p>
          <a:p>
            <a:pPr marL="444499" indent="-444499">
              <a:defRPr sz="3900">
                <a:solidFill>
                  <a:srgbClr val="0433FF"/>
                </a:solidFill>
              </a:defRPr>
            </a:pPr>
            <a:r>
              <a:t>Les enquêtes en victimation IVSEA  2015</a:t>
            </a:r>
          </a:p>
          <a:p>
            <a:pPr marL="0" indent="0">
              <a:buSzTx/>
              <a:buNone/>
              <a:defRPr sz="3900">
                <a:solidFill>
                  <a:srgbClr val="0433FF"/>
                </a:solidFill>
              </a:defRPr>
            </a:pPr>
            <a:r>
              <a:t>*</a:t>
            </a:r>
            <a:r>
              <a:rPr sz="1900"/>
              <a:t>MIPROF:Mission interministérielle pour la protection des femmes victimes de violence et contre la traite des êtres humains 2013            https://www.egalite-femmes-hommes.gouv.fr/le-secretariat-d-etat/instances/miprof-mission-interministerielle-pour-la-protection-des-femmes-victimes-de-violences/</a:t>
            </a:r>
          </a:p>
        </p:txBody>
      </p:sp>
      <p:sp>
        <p:nvSpPr>
          <p:cNvPr id="217" name="Dre Perrine Millet. PH en gynécologie obstétrique…"/>
          <p:cNvSpPr txBox="1"/>
          <p:nvPr/>
        </p:nvSpPr>
        <p:spPr>
          <a:xfrm>
            <a:off x="7272585" y="9254827"/>
            <a:ext cx="4462215" cy="562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566674">
              <a:defRPr sz="1552" b="0">
                <a:solidFill>
                  <a:srgbClr val="0433FF"/>
                </a:solidFill>
              </a:defRPr>
            </a:pPr>
            <a:r>
              <a:t>Dre Perrine Millet. PH en gynécologie obstétrique </a:t>
            </a:r>
          </a:p>
          <a:p>
            <a:pPr defTabSz="566674">
              <a:defRPr sz="1552" b="0">
                <a:solidFill>
                  <a:srgbClr val="0433FF"/>
                </a:solidFill>
              </a:defRPr>
            </a:pPr>
            <a:r>
              <a:t>Un Maillon Manquant  PLEIRAA le 14/12/2018</a:t>
            </a:r>
          </a:p>
        </p:txBody>
      </p:sp>
      <p:sp>
        <p:nvSpPr>
          <p:cNvPr id="21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Humour VC.png" descr="Humour VC.png"/>
          <p:cNvPicPr>
            <a:picLocks noChangeAspect="1"/>
          </p:cNvPicPr>
          <p:nvPr/>
        </p:nvPicPr>
        <p:blipFill>
          <a:blip r:embed="rId2">
            <a:extLst/>
          </a:blip>
          <a:stretch>
            <a:fillRect/>
          </a:stretch>
        </p:blipFill>
        <p:spPr>
          <a:xfrm>
            <a:off x="6548958" y="5648573"/>
            <a:ext cx="6656760" cy="4107362"/>
          </a:xfrm>
          <a:prstGeom prst="rect">
            <a:avLst/>
          </a:prstGeom>
          <a:ln w="12700">
            <a:miter lim="400000"/>
          </a:ln>
        </p:spPr>
      </p:pic>
      <p:sp>
        <p:nvSpPr>
          <p:cNvPr id="221" name="Les violences conjugales en France…"/>
          <p:cNvSpPr txBox="1">
            <a:spLocks noGrp="1"/>
          </p:cNvSpPr>
          <p:nvPr>
            <p:ph type="title" idx="4294967295"/>
          </p:nvPr>
        </p:nvSpPr>
        <p:spPr>
          <a:xfrm>
            <a:off x="1786730" y="153987"/>
            <a:ext cx="9431340" cy="9553031"/>
          </a:xfrm>
          <a:prstGeom prst="rect">
            <a:avLst/>
          </a:prstGeom>
        </p:spPr>
        <p:txBody>
          <a:bodyPr lIns="35717" tIns="35717" rIns="35717" bIns="35717" anchor="t"/>
          <a:lstStyle/>
          <a:p>
            <a:pPr defTabSz="704087">
              <a:lnSpc>
                <a:spcPct val="90000"/>
              </a:lnSpc>
              <a:spcBef>
                <a:spcPts val="700"/>
              </a:spcBef>
              <a:defRPr sz="3700" b="1">
                <a:solidFill>
                  <a:srgbClr val="000000"/>
                </a:solidFill>
                <a:latin typeface="Calibri"/>
                <a:ea typeface="Calibri"/>
                <a:cs typeface="Calibri"/>
                <a:sym typeface="Calibri"/>
              </a:defRPr>
            </a:pPr>
            <a:r>
              <a:t> </a:t>
            </a:r>
            <a:r>
              <a:rPr b="0">
                <a:solidFill>
                  <a:srgbClr val="0433FF"/>
                </a:solidFill>
              </a:rPr>
              <a:t>Les violences conjugales en France </a:t>
            </a:r>
          </a:p>
          <a:p>
            <a:pPr defTabSz="704087">
              <a:lnSpc>
                <a:spcPct val="90000"/>
              </a:lnSpc>
              <a:spcBef>
                <a:spcPts val="700"/>
              </a:spcBef>
              <a:defRPr sz="3700" b="1">
                <a:latin typeface="Calibri"/>
                <a:ea typeface="Calibri"/>
                <a:cs typeface="Calibri"/>
                <a:sym typeface="Calibri"/>
              </a:defRPr>
            </a:pPr>
            <a:r>
              <a:t>Le couple une zone de non droit </a:t>
            </a:r>
          </a:p>
          <a:p>
            <a:pPr marL="333375" indent="-333375" algn="l" defTabSz="316289">
              <a:spcBef>
                <a:spcPts val="2200"/>
              </a:spcBef>
              <a:buSzPct val="75000"/>
              <a:defRPr sz="2700">
                <a:latin typeface="Helvetica"/>
                <a:ea typeface="Helvetica"/>
                <a:cs typeface="Helvetica"/>
                <a:sym typeface="Helvetica"/>
              </a:defRPr>
            </a:pPr>
            <a:endParaRPr/>
          </a:p>
          <a:p>
            <a:pPr marL="333375" indent="-333375" algn="l" defTabSz="316289">
              <a:spcBef>
                <a:spcPts val="2200"/>
              </a:spcBef>
              <a:buSzPct val="75000"/>
              <a:defRPr sz="2700">
                <a:latin typeface="Helvetica"/>
                <a:ea typeface="Helvetica"/>
                <a:cs typeface="Helvetica"/>
                <a:sym typeface="Helvetica"/>
              </a:defRPr>
            </a:pPr>
            <a:r>
              <a:t>219 000 femmes/an subissent des violences conjugales physiques et/ou sexuelles</a:t>
            </a:r>
          </a:p>
          <a:p>
            <a:pPr algn="l" defTabSz="316289">
              <a:spcBef>
                <a:spcPts val="2200"/>
              </a:spcBef>
              <a:defRPr sz="2300">
                <a:latin typeface="Helvetica Light"/>
                <a:ea typeface="Helvetica Light"/>
                <a:cs typeface="Helvetica Light"/>
                <a:sym typeface="Helvetica Light"/>
              </a:defRPr>
            </a:pPr>
            <a:r>
              <a:t>mari, concubin, petit ami, passé ex ou présent, cohabitant ou non / un tiers sont mineures /. 8 sur 10 déclarent avoir été aussi soumise à des atteintes psychologiques et/ou verbales </a:t>
            </a:r>
          </a:p>
          <a:p>
            <a:pPr marL="333375" indent="-333375" algn="l" defTabSz="316289">
              <a:spcBef>
                <a:spcPts val="2200"/>
              </a:spcBef>
              <a:buSzPct val="75000"/>
              <a:defRPr sz="2300">
                <a:latin typeface="Helvetica"/>
                <a:ea typeface="Helvetica"/>
                <a:cs typeface="Helvetica"/>
                <a:sym typeface="Helvetica"/>
              </a:defRPr>
            </a:pPr>
            <a:r>
              <a:rPr sz="2700"/>
              <a:t>3 femmes sur 4: violences répétées</a:t>
            </a:r>
            <a:r>
              <a:t> </a:t>
            </a:r>
          </a:p>
          <a:p>
            <a:pPr marL="333375" indent="-333375" algn="l" defTabSz="316289">
              <a:spcBef>
                <a:spcPts val="2200"/>
              </a:spcBef>
              <a:buSzPct val="75000"/>
              <a:defRPr sz="2700">
                <a:latin typeface="Helvetica"/>
                <a:ea typeface="Helvetica"/>
                <a:cs typeface="Helvetica"/>
                <a:sym typeface="Helvetica"/>
              </a:defRPr>
            </a:pPr>
            <a:r>
              <a:t>130 féminicides en 2017</a:t>
            </a:r>
          </a:p>
          <a:p>
            <a:pPr marL="333375" indent="-333375" algn="l" defTabSz="316289">
              <a:spcBef>
                <a:spcPts val="2200"/>
              </a:spcBef>
              <a:buSzPct val="75000"/>
              <a:defRPr sz="2700">
                <a:latin typeface="Helvetica"/>
                <a:ea typeface="Helvetica"/>
                <a:cs typeface="Helvetica"/>
                <a:sym typeface="Helvetica"/>
              </a:defRPr>
            </a:pPr>
            <a:r>
              <a:t>34 hommes tués par leur partenaire</a:t>
            </a:r>
          </a:p>
          <a:p>
            <a:pPr marL="333375" indent="-333375" algn="l" defTabSz="316289">
              <a:spcBef>
                <a:spcPts val="2200"/>
              </a:spcBef>
              <a:buSzPct val="75000"/>
              <a:defRPr sz="2700">
                <a:latin typeface="Helvetica"/>
                <a:ea typeface="Helvetica"/>
                <a:cs typeface="Helvetica"/>
                <a:sym typeface="Helvetica"/>
              </a:defRPr>
            </a:pPr>
            <a:r>
              <a:t>88% des victimes de violences connues des services de police sont des femmes </a:t>
            </a:r>
          </a:p>
          <a:p>
            <a:pPr marL="333375" indent="-333375" algn="l" defTabSz="316289">
              <a:spcBef>
                <a:spcPts val="2200"/>
              </a:spcBef>
              <a:buSzPct val="75000"/>
              <a:defRPr sz="2700">
                <a:latin typeface="Helvetica"/>
                <a:ea typeface="Helvetica"/>
                <a:cs typeface="Helvetica"/>
                <a:sym typeface="Helvetica"/>
              </a:defRPr>
            </a:pPr>
            <a:r>
              <a:t>72 % des victimes ne font pas démarche auprès des forces de sécurité</a:t>
            </a:r>
          </a:p>
          <a:p>
            <a:pPr algn="l" defTabSz="316289">
              <a:spcBef>
                <a:spcPts val="2200"/>
              </a:spcBef>
              <a:defRPr sz="1200">
                <a:latin typeface="Helvetica Light"/>
                <a:ea typeface="Helvetica Light"/>
                <a:cs typeface="Helvetica Light"/>
                <a:sym typeface="Helvetica Light"/>
              </a:defRPr>
            </a:pPr>
            <a:r>
              <a:t>(CVS 2012-2018 - ONDRP - INSEE - SSMSI) femmes de 18 à 75 ans en ménage ordinaire en métropole )</a:t>
            </a:r>
          </a:p>
        </p:txBody>
      </p:sp>
      <p:sp>
        <p:nvSpPr>
          <p:cNvPr id="222" name="Dre Perrine Millet. PH en gynécologie obstétrique…"/>
          <p:cNvSpPr txBox="1"/>
          <p:nvPr/>
        </p:nvSpPr>
        <p:spPr>
          <a:xfrm>
            <a:off x="7257876" y="9254827"/>
            <a:ext cx="4476924" cy="562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566674">
              <a:defRPr sz="1552" b="0">
                <a:solidFill>
                  <a:srgbClr val="0433FF"/>
                </a:solidFill>
              </a:defRPr>
            </a:pPr>
            <a:r>
              <a:t>Dre Perrine Millet. PH en gynécologie obstétrique </a:t>
            </a:r>
          </a:p>
          <a:p>
            <a:pPr defTabSz="566674">
              <a:defRPr sz="1552" b="0">
                <a:solidFill>
                  <a:srgbClr val="0433FF"/>
                </a:solidFill>
              </a:defRPr>
            </a:pPr>
            <a:r>
              <a:t>Un Maillon Manquant  PLEIRAA le 14/12/2018</a:t>
            </a:r>
          </a:p>
        </p:txBody>
      </p:sp>
      <p:sp>
        <p:nvSpPr>
          <p:cNvPr id="223" name="Numéro de diapositive"/>
          <p:cNvSpPr txBox="1">
            <a:spLocks noGrp="1"/>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atin typeface="Helvetica Light"/>
                <a:ea typeface="Helvetica Light"/>
                <a:cs typeface="Helvetica Light"/>
                <a:sym typeface="Helvetica Light"/>
              </a:defRPr>
            </a:lvl1p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rps"/>
          <p:cNvSpPr txBox="1">
            <a:spLocks noGrp="1"/>
          </p:cNvSpPr>
          <p:nvPr>
            <p:ph type="body" idx="1"/>
          </p:nvPr>
        </p:nvSpPr>
        <p:spPr>
          <a:prstGeom prst="rect">
            <a:avLst/>
          </a:prstGeom>
        </p:spPr>
        <p:txBody>
          <a:bodyPr/>
          <a:lstStyle/>
          <a:p>
            <a:endParaRPr/>
          </a:p>
        </p:txBody>
      </p:sp>
      <p:pic>
        <p:nvPicPr>
          <p:cNvPr id="226" name="fullsizeoutput_26.jpeg" descr="fullsizeoutput_26.jpeg"/>
          <p:cNvPicPr>
            <a:picLocks noChangeAspect="1"/>
          </p:cNvPicPr>
          <p:nvPr/>
        </p:nvPicPr>
        <p:blipFill>
          <a:blip r:embed="rId2">
            <a:extLst/>
          </a:blip>
          <a:stretch>
            <a:fillRect/>
          </a:stretch>
        </p:blipFill>
        <p:spPr>
          <a:xfrm>
            <a:off x="424182" y="775587"/>
            <a:ext cx="12156436" cy="8202426"/>
          </a:xfrm>
          <a:prstGeom prst="rect">
            <a:avLst/>
          </a:prstGeom>
          <a:ln w="139700">
            <a:solidFill>
              <a:srgbClr val="DA2668"/>
            </a:solidFill>
            <a:miter lim="400000"/>
          </a:ln>
        </p:spPr>
      </p:pic>
      <p:sp>
        <p:nvSpPr>
          <p:cNvPr id="227" name="Figure"/>
          <p:cNvSpPr/>
          <p:nvPr/>
        </p:nvSpPr>
        <p:spPr>
          <a:xfrm>
            <a:off x="11236480" y="5680130"/>
            <a:ext cx="798948" cy="797857"/>
          </a:xfrm>
          <a:custGeom>
            <a:avLst/>
            <a:gdLst/>
            <a:ahLst/>
            <a:cxnLst>
              <a:cxn ang="0">
                <a:pos x="wd2" y="hd2"/>
              </a:cxn>
              <a:cxn ang="5400000">
                <a:pos x="wd2" y="hd2"/>
              </a:cxn>
              <a:cxn ang="10800000">
                <a:pos x="wd2" y="hd2"/>
              </a:cxn>
              <a:cxn ang="16200000">
                <a:pos x="wd2" y="hd2"/>
              </a:cxn>
            </a:cxnLst>
            <a:rect l="0" t="0" r="r" b="b"/>
            <a:pathLst>
              <a:path w="13529" h="13205" extrusionOk="0">
                <a:moveTo>
                  <a:pt x="11822" y="10813"/>
                </a:moveTo>
                <a:cubicBezTo>
                  <a:pt x="6079" y="17403"/>
                  <a:pt x="-4035" y="8983"/>
                  <a:pt x="1708" y="2393"/>
                </a:cubicBezTo>
                <a:cubicBezTo>
                  <a:pt x="7451" y="-4197"/>
                  <a:pt x="17565" y="4223"/>
                  <a:pt x="11822" y="10813"/>
                </a:cubicBezTo>
                <a:close/>
              </a:path>
            </a:pathLst>
          </a:custGeom>
          <a:ln w="50800">
            <a:solidFill>
              <a:srgbClr val="85888D"/>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228" name="Dre Perrine Millet. PH en gynécologie obstétrique…"/>
          <p:cNvSpPr txBox="1"/>
          <p:nvPr/>
        </p:nvSpPr>
        <p:spPr>
          <a:xfrm>
            <a:off x="7212458" y="9254827"/>
            <a:ext cx="4522342" cy="562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572516">
              <a:defRPr sz="1568" b="0">
                <a:solidFill>
                  <a:srgbClr val="0433FF"/>
                </a:solidFill>
              </a:defRPr>
            </a:pPr>
            <a:r>
              <a:t>Dre Perrine Millet. PH en gynécologie obstétrique </a:t>
            </a:r>
          </a:p>
          <a:p>
            <a:pPr defTabSz="572516">
              <a:defRPr sz="1568" b="0">
                <a:solidFill>
                  <a:srgbClr val="0433FF"/>
                </a:solidFill>
              </a:defRPr>
            </a:pPr>
            <a:r>
              <a:t>Un Maillon Manquant  PLEIRAA le 14/12/2018</a:t>
            </a:r>
          </a:p>
        </p:txBody>
      </p:sp>
      <p:sp>
        <p:nvSpPr>
          <p:cNvPr id="22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Les violences sexuelles…"/>
          <p:cNvSpPr txBox="1">
            <a:spLocks noGrp="1"/>
          </p:cNvSpPr>
          <p:nvPr>
            <p:ph type="title" idx="4294967295"/>
          </p:nvPr>
        </p:nvSpPr>
        <p:spPr>
          <a:xfrm>
            <a:off x="1277739" y="141420"/>
            <a:ext cx="10449322" cy="9470760"/>
          </a:xfrm>
          <a:prstGeom prst="rect">
            <a:avLst/>
          </a:prstGeom>
        </p:spPr>
        <p:txBody>
          <a:bodyPr lIns="35717" tIns="35717" rIns="35717" bIns="35717" anchor="t"/>
          <a:lstStyle/>
          <a:p>
            <a:pPr defTabSz="914400">
              <a:lnSpc>
                <a:spcPct val="90000"/>
              </a:lnSpc>
              <a:spcBef>
                <a:spcPts val="1000"/>
              </a:spcBef>
              <a:defRPr sz="3700">
                <a:latin typeface="Calibri"/>
                <a:ea typeface="Calibri"/>
                <a:cs typeface="Calibri"/>
                <a:sym typeface="Calibri"/>
              </a:defRPr>
            </a:pPr>
            <a:r>
              <a:rPr sz="4700"/>
              <a:t>Les violences sexuelles</a:t>
            </a:r>
            <a:r>
              <a:t> </a:t>
            </a:r>
          </a:p>
          <a:p>
            <a:pPr defTabSz="914400">
              <a:lnSpc>
                <a:spcPct val="90000"/>
              </a:lnSpc>
              <a:spcBef>
                <a:spcPts val="1000"/>
              </a:spcBef>
              <a:defRPr sz="3700" b="1">
                <a:latin typeface="Calibri"/>
                <a:ea typeface="Calibri"/>
                <a:cs typeface="Calibri"/>
                <a:sym typeface="Calibri"/>
              </a:defRPr>
            </a:pPr>
            <a:r>
              <a:t>La famille une zone de non droit </a:t>
            </a:r>
          </a:p>
          <a:p>
            <a:pPr marL="260683" indent="-260683" algn="l" defTabSz="914400">
              <a:lnSpc>
                <a:spcPct val="90000"/>
              </a:lnSpc>
              <a:spcBef>
                <a:spcPts val="1000"/>
              </a:spcBef>
              <a:defRPr sz="2600" b="1">
                <a:latin typeface="Calibri"/>
                <a:ea typeface="Calibri"/>
                <a:cs typeface="Calibri"/>
                <a:sym typeface="Calibri"/>
              </a:defRPr>
            </a:pPr>
            <a:endParaRPr/>
          </a:p>
          <a:p>
            <a:pPr marL="370416" indent="-370416" algn="l" defTabSz="914400">
              <a:lnSpc>
                <a:spcPct val="90000"/>
              </a:lnSpc>
              <a:spcBef>
                <a:spcPts val="1000"/>
              </a:spcBef>
              <a:buSzPct val="75000"/>
              <a:defRPr sz="3000">
                <a:latin typeface="Calibri"/>
                <a:ea typeface="Calibri"/>
                <a:cs typeface="Calibri"/>
                <a:sym typeface="Calibri"/>
              </a:defRPr>
            </a:pPr>
            <a:endParaRPr/>
          </a:p>
          <a:p>
            <a:pPr marL="370416" indent="-370416" algn="l" defTabSz="914400">
              <a:lnSpc>
                <a:spcPct val="90000"/>
              </a:lnSpc>
              <a:spcBef>
                <a:spcPts val="1000"/>
              </a:spcBef>
              <a:buSzPct val="75000"/>
              <a:defRPr sz="3000">
                <a:latin typeface="Calibri"/>
                <a:ea typeface="Calibri"/>
                <a:cs typeface="Calibri"/>
                <a:sym typeface="Calibri"/>
              </a:defRPr>
            </a:pPr>
            <a:r>
              <a:t>94 000 femmes majeures déclarent avoir été victimes de viols ou tentatives de viols en 2017 </a:t>
            </a:r>
            <a:r>
              <a:rPr sz="1900"/>
              <a:t>(ONDRP- INSEE - SSM_SI)</a:t>
            </a:r>
          </a:p>
          <a:p>
            <a:pPr marL="370416" indent="-370416" algn="l" defTabSz="914400">
              <a:lnSpc>
                <a:spcPct val="90000"/>
              </a:lnSpc>
              <a:spcBef>
                <a:spcPts val="1000"/>
              </a:spcBef>
              <a:buSzPct val="75000"/>
              <a:defRPr sz="3000">
                <a:latin typeface="Calibri"/>
                <a:ea typeface="Calibri"/>
                <a:cs typeface="Calibri"/>
                <a:sym typeface="Calibri"/>
              </a:defRPr>
            </a:pPr>
            <a:endParaRPr sz="1900"/>
          </a:p>
          <a:p>
            <a:pPr marL="370416" indent="-370416" algn="l" defTabSz="914400">
              <a:lnSpc>
                <a:spcPct val="90000"/>
              </a:lnSpc>
              <a:spcBef>
                <a:spcPts val="1000"/>
              </a:spcBef>
              <a:buSzPct val="75000"/>
              <a:defRPr sz="3000">
                <a:latin typeface="Calibri"/>
                <a:ea typeface="Calibri"/>
                <a:cs typeface="Calibri"/>
                <a:sym typeface="Calibri"/>
              </a:defRPr>
            </a:pPr>
            <a:r>
              <a:t>9 victimes sur 10 connaissent l’agresseur ( 47% conjoints ou ex )</a:t>
            </a:r>
          </a:p>
          <a:p>
            <a:pPr marL="260683" indent="-260683" algn="l" defTabSz="914400">
              <a:lnSpc>
                <a:spcPct val="90000"/>
              </a:lnSpc>
              <a:spcBef>
                <a:spcPts val="1000"/>
              </a:spcBef>
              <a:defRPr sz="3000">
                <a:latin typeface="Calibri"/>
                <a:ea typeface="Calibri"/>
                <a:cs typeface="Calibri"/>
                <a:sym typeface="Calibri"/>
              </a:defRPr>
            </a:pPr>
            <a:r>
              <a:t>    </a:t>
            </a:r>
            <a:r>
              <a:rPr sz="1900"/>
              <a:t>(ONDRP- INSEE - SSM_SI)</a:t>
            </a:r>
          </a:p>
          <a:p>
            <a:pPr marL="370416" indent="-370416" algn="l" defTabSz="914400">
              <a:lnSpc>
                <a:spcPct val="90000"/>
              </a:lnSpc>
              <a:spcBef>
                <a:spcPts val="1000"/>
              </a:spcBef>
              <a:buSzPct val="75000"/>
              <a:defRPr sz="3000">
                <a:latin typeface="Calibri"/>
                <a:ea typeface="Calibri"/>
                <a:cs typeface="Calibri"/>
                <a:sym typeface="Calibri"/>
              </a:defRPr>
            </a:pPr>
            <a:endParaRPr sz="1900"/>
          </a:p>
          <a:p>
            <a:pPr marL="370416" indent="-370416" algn="l" defTabSz="914400">
              <a:lnSpc>
                <a:spcPct val="90000"/>
              </a:lnSpc>
              <a:spcBef>
                <a:spcPts val="1000"/>
              </a:spcBef>
              <a:buSzPct val="75000"/>
              <a:defRPr sz="3000">
                <a:latin typeface="Calibri"/>
                <a:ea typeface="Calibri"/>
                <a:cs typeface="Calibri"/>
                <a:sym typeface="Calibri"/>
              </a:defRPr>
            </a:pPr>
            <a:r>
              <a:t>580 000 agressions sexuelles chez Femmes /an en 2016</a:t>
            </a:r>
          </a:p>
          <a:p>
            <a:pPr marL="441156" indent="-441156" algn="l" defTabSz="914400">
              <a:lnSpc>
                <a:spcPct val="90000"/>
              </a:lnSpc>
              <a:spcBef>
                <a:spcPts val="1000"/>
              </a:spcBef>
              <a:defRPr sz="3000">
                <a:latin typeface="Calibri"/>
                <a:ea typeface="Calibri"/>
                <a:cs typeface="Calibri"/>
                <a:sym typeface="Calibri"/>
              </a:defRPr>
            </a:pPr>
            <a:r>
              <a:t>        Prévalence viols et tentatives de viols </a:t>
            </a:r>
          </a:p>
          <a:p>
            <a:pPr marL="441156" indent="-441156" algn="l" defTabSz="914400">
              <a:lnSpc>
                <a:spcPct val="90000"/>
              </a:lnSpc>
              <a:spcBef>
                <a:spcPts val="1000"/>
              </a:spcBef>
              <a:defRPr sz="3000">
                <a:latin typeface="Calibri"/>
                <a:ea typeface="Calibri"/>
                <a:cs typeface="Calibri"/>
                <a:sym typeface="Calibri"/>
              </a:defRPr>
            </a:pPr>
            <a:r>
              <a:t>        14,7 % femmes , 3,9  % hommes  </a:t>
            </a:r>
            <a:r>
              <a:rPr sz="1900"/>
              <a:t>(VIRAGE - INED )</a:t>
            </a:r>
          </a:p>
          <a:p>
            <a:pPr marL="441156" indent="-441156" algn="l" defTabSz="914400">
              <a:lnSpc>
                <a:spcPct val="90000"/>
              </a:lnSpc>
              <a:spcBef>
                <a:spcPts val="1000"/>
              </a:spcBef>
              <a:defRPr sz="3000">
                <a:latin typeface="Calibri"/>
                <a:ea typeface="Calibri"/>
                <a:cs typeface="Calibri"/>
                <a:sym typeface="Calibri"/>
              </a:defRPr>
            </a:pPr>
            <a:endParaRPr sz="1900"/>
          </a:p>
        </p:txBody>
      </p:sp>
      <p:sp>
        <p:nvSpPr>
          <p:cNvPr id="232" name="Dre Perrine Millet. PH en gynécologie obstétrique…"/>
          <p:cNvSpPr txBox="1"/>
          <p:nvPr/>
        </p:nvSpPr>
        <p:spPr>
          <a:xfrm>
            <a:off x="6888360" y="9254827"/>
            <a:ext cx="4846440" cy="562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233" name="Numéro de diapositive"/>
          <p:cNvSpPr txBox="1">
            <a:spLocks noGrp="1"/>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atin typeface="Helvetica Light"/>
                <a:ea typeface="Helvetica Light"/>
                <a:cs typeface="Helvetica Light"/>
                <a:sym typeface="Helvetica Light"/>
              </a:defRPr>
            </a:lvl1pPr>
          </a:lstStyle>
          <a:p>
            <a:fld id="{86CB4B4D-7CA3-9044-876B-883B54F8677D}" type="slidenum">
              <a:t>13</a:t>
            </a:fld>
            <a:endParaRPr/>
          </a:p>
        </p:txBody>
      </p:sp>
      <p:pic>
        <p:nvPicPr>
          <p:cNvPr id="234" name="Capture d’écran 2018-12-12 à 16.25.07.png" descr="Capture d’écran 2018-12-12 à 16.25.07.png"/>
          <p:cNvPicPr>
            <a:picLocks noChangeAspect="1"/>
          </p:cNvPicPr>
          <p:nvPr/>
        </p:nvPicPr>
        <p:blipFill>
          <a:blip r:embed="rId2">
            <a:extLst/>
          </a:blip>
          <a:stretch>
            <a:fillRect/>
          </a:stretch>
        </p:blipFill>
        <p:spPr>
          <a:xfrm>
            <a:off x="691978" y="7544276"/>
            <a:ext cx="4423988" cy="2025441"/>
          </a:xfrm>
          <a:prstGeom prst="rect">
            <a:avLst/>
          </a:prstGeom>
          <a:ln w="12700">
            <a:miter lim="400000"/>
          </a:ln>
        </p:spPr>
      </p:pic>
      <p:pic>
        <p:nvPicPr>
          <p:cNvPr id="235" name="Capture d’écran 2018-12-12 à 16.29.12.png" descr="Capture d’écran 2018-12-12 à 16.29.12.png"/>
          <p:cNvPicPr>
            <a:picLocks noChangeAspect="1"/>
          </p:cNvPicPr>
          <p:nvPr/>
        </p:nvPicPr>
        <p:blipFill>
          <a:blip r:embed="rId3">
            <a:extLst/>
          </a:blip>
          <a:stretch>
            <a:fillRect/>
          </a:stretch>
        </p:blipFill>
        <p:spPr>
          <a:xfrm>
            <a:off x="10241550" y="6503664"/>
            <a:ext cx="2311401" cy="2298701"/>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pic>
        <p:nvPicPr>
          <p:cNvPr id="238" name="Humour inceste .png" descr="Humour inceste .png"/>
          <p:cNvPicPr>
            <a:picLocks noChangeAspect="1"/>
          </p:cNvPicPr>
          <p:nvPr/>
        </p:nvPicPr>
        <p:blipFill>
          <a:blip r:embed="rId2">
            <a:extLst/>
          </a:blip>
          <a:stretch>
            <a:fillRect/>
          </a:stretch>
        </p:blipFill>
        <p:spPr>
          <a:xfrm>
            <a:off x="8278485" y="4933598"/>
            <a:ext cx="4666153" cy="4212703"/>
          </a:xfrm>
          <a:prstGeom prst="rect">
            <a:avLst/>
          </a:prstGeom>
          <a:ln w="12700">
            <a:miter lim="400000"/>
          </a:ln>
        </p:spPr>
      </p:pic>
      <p:sp>
        <p:nvSpPr>
          <p:cNvPr id="239" name="42 000 victimes mineures et majeures 2017 enregistrées par les forces de police , plus de la moitié sont mineures,…"/>
          <p:cNvSpPr txBox="1"/>
          <p:nvPr/>
        </p:nvSpPr>
        <p:spPr>
          <a:xfrm>
            <a:off x="246979" y="1194435"/>
            <a:ext cx="12510841" cy="7364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16718" indent="-416718" algn="l" defTabSz="914400">
              <a:lnSpc>
                <a:spcPct val="90000"/>
              </a:lnSpc>
              <a:spcBef>
                <a:spcPts val="1000"/>
              </a:spcBef>
              <a:buSzPct val="145000"/>
              <a:buChar char="•"/>
              <a:defRPr sz="3000" b="0">
                <a:solidFill>
                  <a:srgbClr val="0433FF"/>
                </a:solidFill>
                <a:latin typeface="Calibri"/>
                <a:ea typeface="Calibri"/>
                <a:cs typeface="Calibri"/>
                <a:sym typeface="Calibri"/>
              </a:defRPr>
            </a:pPr>
            <a:r>
              <a:t> 42 000 victimes mineures et majeures 2017 enregistrées par les forces de police , plus de la moitié sont mineures,</a:t>
            </a:r>
          </a:p>
          <a:p>
            <a:pPr marL="441156" indent="-441156" algn="l" defTabSz="914400">
              <a:lnSpc>
                <a:spcPct val="90000"/>
              </a:lnSpc>
              <a:spcBef>
                <a:spcPts val="1000"/>
              </a:spcBef>
              <a:defRPr sz="3000" b="0">
                <a:solidFill>
                  <a:srgbClr val="0433FF"/>
                </a:solidFill>
                <a:latin typeface="Calibri"/>
                <a:ea typeface="Calibri"/>
                <a:cs typeface="Calibri"/>
                <a:sym typeface="Calibri"/>
              </a:defRPr>
            </a:pPr>
            <a:r>
              <a:t>     8 sur 10 sont des filles </a:t>
            </a:r>
            <a:r>
              <a:rPr sz="1900"/>
              <a:t>(Ministère de l’intérieur 2017)</a:t>
            </a:r>
          </a:p>
          <a:p>
            <a:pPr marL="441156" indent="-441156" algn="l" defTabSz="914400">
              <a:lnSpc>
                <a:spcPct val="90000"/>
              </a:lnSpc>
              <a:spcBef>
                <a:spcPts val="1000"/>
              </a:spcBef>
              <a:defRPr sz="3000" b="0">
                <a:solidFill>
                  <a:srgbClr val="0433FF"/>
                </a:solidFill>
                <a:latin typeface="Calibri"/>
                <a:ea typeface="Calibri"/>
                <a:cs typeface="Calibri"/>
                <a:sym typeface="Calibri"/>
              </a:defRPr>
            </a:pPr>
            <a:endParaRPr sz="1900"/>
          </a:p>
          <a:p>
            <a:pPr marL="416718" indent="-416718" algn="l" defTabSz="914400">
              <a:lnSpc>
                <a:spcPct val="90000"/>
              </a:lnSpc>
              <a:spcBef>
                <a:spcPts val="1000"/>
              </a:spcBef>
              <a:buSzPct val="145000"/>
              <a:buChar char="•"/>
              <a:defRPr sz="2900" b="0">
                <a:solidFill>
                  <a:srgbClr val="0433FF"/>
                </a:solidFill>
                <a:latin typeface="Calibri"/>
                <a:ea typeface="Calibri"/>
                <a:cs typeface="Calibri"/>
                <a:sym typeface="Calibri"/>
              </a:defRPr>
            </a:pPr>
            <a:endParaRPr sz="1900"/>
          </a:p>
          <a:p>
            <a:pPr marL="416718" indent="-416718" algn="l" defTabSz="914400">
              <a:lnSpc>
                <a:spcPct val="90000"/>
              </a:lnSpc>
              <a:spcBef>
                <a:spcPts val="1000"/>
              </a:spcBef>
              <a:buSzPct val="145000"/>
              <a:buChar char="•"/>
              <a:defRPr sz="2900" b="0">
                <a:solidFill>
                  <a:srgbClr val="0433FF"/>
                </a:solidFill>
                <a:latin typeface="Calibri"/>
                <a:ea typeface="Calibri"/>
                <a:cs typeface="Calibri"/>
                <a:sym typeface="Calibri"/>
              </a:defRPr>
            </a:pPr>
            <a:r>
              <a:t>33 000 auteurs présumés traités par les parquets en 2017, </a:t>
            </a:r>
          </a:p>
          <a:p>
            <a:pPr marL="416718" indent="-416718" algn="l" defTabSz="914400">
              <a:lnSpc>
                <a:spcPct val="90000"/>
              </a:lnSpc>
              <a:spcBef>
                <a:spcPts val="1000"/>
              </a:spcBef>
              <a:buSzPct val="145000"/>
              <a:buChar char="•"/>
              <a:defRPr sz="2900" b="0">
                <a:solidFill>
                  <a:srgbClr val="0433FF"/>
                </a:solidFill>
                <a:latin typeface="Calibri"/>
                <a:ea typeface="Calibri"/>
                <a:cs typeface="Calibri"/>
                <a:sym typeface="Calibri"/>
              </a:defRPr>
            </a:pPr>
            <a:r>
              <a:t>9100 ont fait l’objet de poursuite</a:t>
            </a:r>
          </a:p>
          <a:p>
            <a:pPr marL="416718" indent="-416718" algn="l" defTabSz="914400">
              <a:lnSpc>
                <a:spcPct val="90000"/>
              </a:lnSpc>
              <a:spcBef>
                <a:spcPts val="1000"/>
              </a:spcBef>
              <a:buSzPct val="145000"/>
              <a:buChar char="•"/>
              <a:defRPr sz="2900" b="0">
                <a:solidFill>
                  <a:srgbClr val="0433FF"/>
                </a:solidFill>
                <a:latin typeface="Calibri"/>
                <a:ea typeface="Calibri"/>
                <a:cs typeface="Calibri"/>
                <a:sym typeface="Calibri"/>
              </a:defRPr>
            </a:pPr>
            <a:r>
              <a:t>5650 condamnations pour VS </a:t>
            </a:r>
            <a:r>
              <a:rPr sz="1900"/>
              <a:t>(Ministère de la justice)</a:t>
            </a:r>
          </a:p>
          <a:p>
            <a:pPr marL="441156" indent="-441156" algn="l" defTabSz="914400">
              <a:lnSpc>
                <a:spcPct val="90000"/>
              </a:lnSpc>
              <a:spcBef>
                <a:spcPts val="1000"/>
              </a:spcBef>
              <a:defRPr sz="2900" b="0">
                <a:solidFill>
                  <a:srgbClr val="0433FF"/>
                </a:solidFill>
                <a:latin typeface="Calibri"/>
                <a:ea typeface="Calibri"/>
                <a:cs typeface="Calibri"/>
                <a:sym typeface="Calibri"/>
              </a:defRPr>
            </a:pPr>
            <a:endParaRPr sz="1900"/>
          </a:p>
          <a:p>
            <a:pPr marL="441156" indent="-441156" algn="l" defTabSz="914400">
              <a:lnSpc>
                <a:spcPct val="90000"/>
              </a:lnSpc>
              <a:spcBef>
                <a:spcPts val="1000"/>
              </a:spcBef>
              <a:defRPr sz="2900" b="0">
                <a:solidFill>
                  <a:srgbClr val="0433FF"/>
                </a:solidFill>
                <a:latin typeface="Calibri"/>
                <a:ea typeface="Calibri"/>
                <a:cs typeface="Calibri"/>
                <a:sym typeface="Calibri"/>
              </a:defRPr>
            </a:pPr>
            <a:endParaRPr sz="1900"/>
          </a:p>
          <a:p>
            <a:pPr marL="441156" indent="-441156" algn="l" defTabSz="914400">
              <a:lnSpc>
                <a:spcPct val="90000"/>
              </a:lnSpc>
              <a:spcBef>
                <a:spcPts val="1000"/>
              </a:spcBef>
              <a:defRPr sz="2900" b="0">
                <a:solidFill>
                  <a:srgbClr val="0433FF"/>
                </a:solidFill>
                <a:latin typeface="Calibri"/>
                <a:ea typeface="Calibri"/>
                <a:cs typeface="Calibri"/>
                <a:sym typeface="Calibri"/>
              </a:defRPr>
            </a:pPr>
            <a:endParaRPr sz="1900"/>
          </a:p>
          <a:p>
            <a:pPr marL="441156" indent="-441156" algn="l" defTabSz="914400">
              <a:lnSpc>
                <a:spcPct val="90000"/>
              </a:lnSpc>
              <a:spcBef>
                <a:spcPts val="1000"/>
              </a:spcBef>
              <a:defRPr sz="2900" b="0">
                <a:solidFill>
                  <a:srgbClr val="0433FF"/>
                </a:solidFill>
                <a:latin typeface="Calibri"/>
                <a:ea typeface="Calibri"/>
                <a:cs typeface="Calibri"/>
                <a:sym typeface="Calibri"/>
              </a:defRPr>
            </a:pPr>
            <a:endParaRPr sz="1900"/>
          </a:p>
          <a:p>
            <a:pPr marL="416718" indent="-416718" algn="l" defTabSz="914400">
              <a:lnSpc>
                <a:spcPct val="90000"/>
              </a:lnSpc>
              <a:spcBef>
                <a:spcPts val="1000"/>
              </a:spcBef>
              <a:buSzPct val="145000"/>
              <a:buChar char="•"/>
              <a:defRPr sz="3000" b="0">
                <a:solidFill>
                  <a:srgbClr val="0433FF"/>
                </a:solidFill>
                <a:latin typeface="Calibri"/>
                <a:ea typeface="Calibri"/>
                <a:cs typeface="Calibri"/>
                <a:sym typeface="Calibri"/>
              </a:defRPr>
            </a:pPr>
            <a:r>
              <a:t>6% des français déclarent avoir été </a:t>
            </a:r>
            <a:r>
              <a:rPr>
                <a:solidFill>
                  <a:srgbClr val="FF2600"/>
                </a:solidFill>
              </a:rPr>
              <a:t>victime d’inceste,</a:t>
            </a:r>
            <a:r>
              <a:t> </a:t>
            </a:r>
          </a:p>
          <a:p>
            <a:pPr marL="441156" indent="-441156" algn="l" defTabSz="914400">
              <a:lnSpc>
                <a:spcPct val="90000"/>
              </a:lnSpc>
              <a:spcBef>
                <a:spcPts val="1000"/>
              </a:spcBef>
              <a:defRPr sz="3000" b="0">
                <a:solidFill>
                  <a:srgbClr val="0433FF"/>
                </a:solidFill>
                <a:latin typeface="Calibri"/>
                <a:ea typeface="Calibri"/>
                <a:cs typeface="Calibri"/>
                <a:sym typeface="Calibri"/>
              </a:defRPr>
            </a:pPr>
            <a:r>
              <a:t>       9% pour les femmes </a:t>
            </a:r>
          </a:p>
          <a:p>
            <a:pPr marL="441156" indent="-441156" algn="l" defTabSz="914400">
              <a:lnSpc>
                <a:spcPct val="90000"/>
              </a:lnSpc>
              <a:spcBef>
                <a:spcPts val="1000"/>
              </a:spcBef>
              <a:defRPr sz="3000" b="0">
                <a:solidFill>
                  <a:srgbClr val="0433FF"/>
                </a:solidFill>
                <a:latin typeface="Calibri"/>
                <a:ea typeface="Calibri"/>
                <a:cs typeface="Calibri"/>
                <a:sym typeface="Calibri"/>
              </a:defRPr>
            </a:pPr>
            <a:r>
              <a:t>       soit 4 millions de français </a:t>
            </a:r>
          </a:p>
          <a:p>
            <a:pPr marL="441156" indent="-441156" algn="l" defTabSz="914400">
              <a:lnSpc>
                <a:spcPct val="90000"/>
              </a:lnSpc>
              <a:spcBef>
                <a:spcPts val="1000"/>
              </a:spcBef>
              <a:defRPr sz="3000" b="0">
                <a:solidFill>
                  <a:srgbClr val="0433FF"/>
                </a:solidFill>
                <a:latin typeface="Calibri"/>
                <a:ea typeface="Calibri"/>
                <a:cs typeface="Calibri"/>
                <a:sym typeface="Calibri"/>
              </a:defRPr>
            </a:pPr>
            <a:r>
              <a:t>      </a:t>
            </a:r>
            <a:r>
              <a:rPr sz="1900"/>
              <a:t>(Enquête IPSOS -AIVI 2015)</a:t>
            </a:r>
          </a:p>
        </p:txBody>
      </p:sp>
      <p:sp>
        <p:nvSpPr>
          <p:cNvPr id="240" name="Chiffres ( suite)"/>
          <p:cNvSpPr txBox="1"/>
          <p:nvPr/>
        </p:nvSpPr>
        <p:spPr>
          <a:xfrm>
            <a:off x="4714646" y="280049"/>
            <a:ext cx="3575508" cy="671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solidFill>
                  <a:srgbClr val="0433FF"/>
                </a:solidFill>
              </a:defRPr>
            </a:lvl1pPr>
          </a:lstStyle>
          <a:p>
            <a:r>
              <a:t>Chiffres ( suite)</a:t>
            </a: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ourquoi dépister ?"/>
          <p:cNvSpPr txBox="1">
            <a:spLocks noGrp="1"/>
          </p:cNvSpPr>
          <p:nvPr>
            <p:ph type="ctrTitle"/>
          </p:nvPr>
        </p:nvSpPr>
        <p:spPr>
          <a:xfrm>
            <a:off x="1270000" y="-2570213"/>
            <a:ext cx="10464800" cy="2605188"/>
          </a:xfrm>
          <a:prstGeom prst="rect">
            <a:avLst/>
          </a:prstGeom>
        </p:spPr>
        <p:txBody>
          <a:bodyPr/>
          <a:lstStyle/>
          <a:p>
            <a:r>
              <a:t>Pourquoi dépister ?</a:t>
            </a:r>
          </a:p>
        </p:txBody>
      </p:sp>
      <p:sp>
        <p:nvSpPr>
          <p:cNvPr id="243" name="Dre Perrine Millet. PH en gynécologie obstétrique…"/>
          <p:cNvSpPr txBox="1"/>
          <p:nvPr/>
        </p:nvSpPr>
        <p:spPr>
          <a:xfrm>
            <a:off x="7114430" y="9065269"/>
            <a:ext cx="4620370"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pic>
        <p:nvPicPr>
          <p:cNvPr id="244" name="qRIK9OHmRH2nKQHTWbMOJw_thumb_31f.jpg" descr="qRIK9OHmRH2nKQHTWbMOJw_thumb_31f.jpg"/>
          <p:cNvPicPr>
            <a:picLocks noChangeAspect="1"/>
          </p:cNvPicPr>
          <p:nvPr/>
        </p:nvPicPr>
        <p:blipFill>
          <a:blip r:embed="rId2">
            <a:extLst/>
          </a:blip>
          <a:stretch>
            <a:fillRect/>
          </a:stretch>
        </p:blipFill>
        <p:spPr>
          <a:xfrm>
            <a:off x="833132" y="751004"/>
            <a:ext cx="5884638" cy="8251592"/>
          </a:xfrm>
          <a:prstGeom prst="rect">
            <a:avLst/>
          </a:prstGeom>
          <a:ln w="63500">
            <a:solidFill>
              <a:srgbClr val="000000"/>
            </a:solidFill>
            <a:miter lim="400000"/>
          </a:ln>
        </p:spPr>
      </p:pic>
      <p:sp>
        <p:nvSpPr>
          <p:cNvPr id="245" name="Pourquoi dépister ?…"/>
          <p:cNvSpPr txBox="1"/>
          <p:nvPr/>
        </p:nvSpPr>
        <p:spPr>
          <a:xfrm>
            <a:off x="6715630" y="3422129"/>
            <a:ext cx="6083183" cy="2255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700">
                <a:solidFill>
                  <a:srgbClr val="0433FF"/>
                </a:solidFill>
              </a:defRPr>
            </a:pPr>
            <a:r>
              <a:t>Pourquoi dépister ?</a:t>
            </a:r>
          </a:p>
          <a:p>
            <a:pPr>
              <a:defRPr sz="4700">
                <a:solidFill>
                  <a:srgbClr val="0433FF"/>
                </a:solidFill>
              </a:defRPr>
            </a:pPr>
            <a:r>
              <a:t>Le rôle des soignants</a:t>
            </a:r>
          </a:p>
        </p:txBody>
      </p:sp>
      <p:sp>
        <p:nvSpPr>
          <p:cNvPr id="24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Répercussions des VC sur la santé…"/>
          <p:cNvSpPr txBox="1">
            <a:spLocks noGrp="1"/>
          </p:cNvSpPr>
          <p:nvPr>
            <p:ph type="title"/>
          </p:nvPr>
        </p:nvSpPr>
        <p:spPr>
          <a:xfrm>
            <a:off x="952500" y="444500"/>
            <a:ext cx="11099800" cy="1420218"/>
          </a:xfrm>
          <a:prstGeom prst="rect">
            <a:avLst/>
          </a:prstGeom>
        </p:spPr>
        <p:txBody>
          <a:bodyPr/>
          <a:lstStyle/>
          <a:p>
            <a:pPr defTabSz="315468">
              <a:defRPr sz="4320" b="1">
                <a:latin typeface="Helvetica"/>
                <a:ea typeface="Helvetica"/>
                <a:cs typeface="Helvetica"/>
                <a:sym typeface="Helvetica"/>
              </a:defRPr>
            </a:pPr>
            <a:r>
              <a:t>Répercussions des VC sur la santé</a:t>
            </a:r>
          </a:p>
          <a:p>
            <a:pPr defTabSz="315468">
              <a:defRPr sz="4320" b="1">
                <a:latin typeface="Helvetica"/>
                <a:ea typeface="Helvetica"/>
                <a:cs typeface="Helvetica"/>
                <a:sym typeface="Helvetica"/>
              </a:defRPr>
            </a:pPr>
            <a:r>
              <a:t>OMS 2013</a:t>
            </a:r>
          </a:p>
        </p:txBody>
      </p:sp>
      <p:pic>
        <p:nvPicPr>
          <p:cNvPr id="249" name="Sans titre1.png" descr="Sans titre1.png"/>
          <p:cNvPicPr>
            <a:picLocks noChangeAspect="1"/>
          </p:cNvPicPr>
          <p:nvPr/>
        </p:nvPicPr>
        <p:blipFill>
          <a:blip r:embed="rId2">
            <a:extLst/>
          </a:blip>
          <a:srcRect t="742"/>
          <a:stretch>
            <a:fillRect/>
          </a:stretch>
        </p:blipFill>
        <p:spPr>
          <a:xfrm rot="21596347">
            <a:off x="1870868" y="2235522"/>
            <a:ext cx="9263155" cy="6409382"/>
          </a:xfrm>
          <a:prstGeom prst="rect">
            <a:avLst/>
          </a:prstGeom>
          <a:ln w="12700">
            <a:miter lim="400000"/>
          </a:ln>
          <a:effectLst>
            <a:outerShdw blurRad="381000" dist="119618" rotWithShape="0">
              <a:srgbClr val="000000">
                <a:alpha val="75000"/>
              </a:srgbClr>
            </a:outerShdw>
          </a:effectLst>
        </p:spPr>
      </p:pic>
      <p:sp>
        <p:nvSpPr>
          <p:cNvPr id="250" name="Dre Perrine Millet. PH en gynécologie obstétrique…"/>
          <p:cNvSpPr txBox="1"/>
          <p:nvPr/>
        </p:nvSpPr>
        <p:spPr>
          <a:xfrm>
            <a:off x="4368800" y="9318327"/>
            <a:ext cx="10464800" cy="562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25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49"/>
                                        </p:tgtEl>
                                        <p:attrNameLst>
                                          <p:attrName>style.visibility</p:attrName>
                                        </p:attrNameLst>
                                      </p:cBhvr>
                                      <p:to>
                                        <p:strVal val="visible"/>
                                      </p:to>
                                    </p:set>
                                    <p:anim calcmode="lin" valueType="num">
                                      <p:cBhvr>
                                        <p:cTn id="7" dur="500" fill="hold"/>
                                        <p:tgtEl>
                                          <p:spTgt spid="249"/>
                                        </p:tgtEl>
                                        <p:attrNameLst>
                                          <p:attrName>ppt_x</p:attrName>
                                        </p:attrNameLst>
                                      </p:cBhvr>
                                      <p:tavLst>
                                        <p:tav tm="0">
                                          <p:val>
                                            <p:strVal val="0-#ppt_w/2"/>
                                          </p:val>
                                        </p:tav>
                                        <p:tav tm="100000">
                                          <p:val>
                                            <p:strVal val="#ppt_x"/>
                                          </p:val>
                                        </p:tav>
                                      </p:tavLst>
                                    </p:anim>
                                    <p:anim calcmode="lin" valueType="num">
                                      <p:cBhvr>
                                        <p:cTn id="8" dur="500" fill="hold"/>
                                        <p:tgtEl>
                                          <p:spTgt spid="2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Répercussions des Violences Sexuelles"/>
          <p:cNvSpPr txBox="1">
            <a:spLocks noGrp="1"/>
          </p:cNvSpPr>
          <p:nvPr>
            <p:ph type="title" idx="4294967295"/>
          </p:nvPr>
        </p:nvSpPr>
        <p:spPr>
          <a:xfrm>
            <a:off x="805680" y="732095"/>
            <a:ext cx="11972282" cy="8661531"/>
          </a:xfrm>
          <a:prstGeom prst="rect">
            <a:avLst/>
          </a:prstGeom>
        </p:spPr>
        <p:txBody>
          <a:bodyPr lIns="35717" tIns="35717" rIns="35717" bIns="35717" anchor="t"/>
          <a:lstStyle/>
          <a:p>
            <a:pPr defTabSz="832103">
              <a:lnSpc>
                <a:spcPct val="90000"/>
              </a:lnSpc>
              <a:spcBef>
                <a:spcPts val="900"/>
              </a:spcBef>
              <a:defRPr sz="3700" b="1">
                <a:latin typeface="Calibri"/>
                <a:ea typeface="Calibri"/>
                <a:cs typeface="Calibri"/>
                <a:sym typeface="Calibri"/>
              </a:defRPr>
            </a:pPr>
            <a:r>
              <a:t>Répercussions des Violences Sexuelles</a:t>
            </a:r>
          </a:p>
          <a:p>
            <a:pPr defTabSz="832103">
              <a:lnSpc>
                <a:spcPct val="90000"/>
              </a:lnSpc>
              <a:spcBef>
                <a:spcPts val="900"/>
              </a:spcBef>
              <a:defRPr sz="3000">
                <a:latin typeface="Calibri"/>
                <a:ea typeface="Calibri"/>
                <a:cs typeface="Calibri"/>
                <a:sym typeface="Calibri"/>
              </a:defRPr>
            </a:pPr>
            <a:endParaRPr/>
          </a:p>
          <a:p>
            <a:pPr defTabSz="832103">
              <a:lnSpc>
                <a:spcPct val="90000"/>
              </a:lnSpc>
              <a:spcBef>
                <a:spcPts val="900"/>
              </a:spcBef>
              <a:defRPr sz="2000" b="1">
                <a:latin typeface="Calibri"/>
                <a:ea typeface="Calibri"/>
                <a:cs typeface="Calibri"/>
                <a:sym typeface="Calibri"/>
              </a:defRPr>
            </a:pPr>
            <a:endParaRPr sz="2800"/>
          </a:p>
        </p:txBody>
      </p:sp>
      <p:sp>
        <p:nvSpPr>
          <p:cNvPr id="254" name="Les conséquences des V.S. sur la santé sont liées au PTSD (Post Traumatic Stress Disorder)…"/>
          <p:cNvSpPr txBox="1"/>
          <p:nvPr/>
        </p:nvSpPr>
        <p:spPr>
          <a:xfrm>
            <a:off x="1244599" y="1295498"/>
            <a:ext cx="10515602" cy="8118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914400">
              <a:lnSpc>
                <a:spcPct val="90000"/>
              </a:lnSpc>
              <a:spcBef>
                <a:spcPts val="1000"/>
              </a:spcBef>
              <a:defRPr sz="3700" b="0">
                <a:solidFill>
                  <a:srgbClr val="0433FF"/>
                </a:solidFill>
                <a:latin typeface="Calibri"/>
                <a:ea typeface="Calibri"/>
                <a:cs typeface="Calibri"/>
                <a:sym typeface="Calibri"/>
              </a:defRPr>
            </a:pPr>
            <a:r>
              <a:t>   Les conséquences des V.S. sur la santé sont liées au PTSD </a:t>
            </a:r>
            <a:r>
              <a:rPr sz="3000"/>
              <a:t>(Post Traumatic Stress Disorder)</a:t>
            </a:r>
          </a:p>
          <a:p>
            <a:pPr marL="419804" indent="-419804" algn="l" defTabSz="914400">
              <a:lnSpc>
                <a:spcPct val="90000"/>
              </a:lnSpc>
              <a:spcBef>
                <a:spcPts val="1000"/>
              </a:spcBef>
              <a:defRPr sz="3400" b="0">
                <a:solidFill>
                  <a:srgbClr val="0433FF"/>
                </a:solidFill>
                <a:latin typeface="Calibri"/>
                <a:ea typeface="Calibri"/>
                <a:cs typeface="Calibri"/>
                <a:sym typeface="Calibri"/>
              </a:defRPr>
            </a:pPr>
            <a:r>
              <a:t>                    </a:t>
            </a:r>
          </a:p>
          <a:p>
            <a:pPr marL="419804" indent="-419804" algn="l" defTabSz="914400">
              <a:lnSpc>
                <a:spcPct val="90000"/>
              </a:lnSpc>
              <a:spcBef>
                <a:spcPts val="1000"/>
              </a:spcBef>
              <a:defRPr sz="3400" b="0">
                <a:solidFill>
                  <a:srgbClr val="0433FF"/>
                </a:solidFill>
                <a:latin typeface="Calibri"/>
                <a:ea typeface="Calibri"/>
                <a:cs typeface="Calibri"/>
                <a:sym typeface="Calibri"/>
              </a:defRPr>
            </a:pPr>
            <a:r>
              <a:t>L' impact des VS est majeur d'autant qu'elles sont le plus souvent  méconnues et tues.</a:t>
            </a:r>
          </a:p>
          <a:p>
            <a:pPr marL="419805" indent="-419805" algn="l" defTabSz="914400">
              <a:lnSpc>
                <a:spcPct val="90000"/>
              </a:lnSpc>
              <a:spcBef>
                <a:spcPts val="1000"/>
              </a:spcBef>
              <a:buSzPct val="75000"/>
              <a:buChar char="•"/>
              <a:defRPr sz="2900" b="0">
                <a:solidFill>
                  <a:srgbClr val="0433FF"/>
                </a:solidFill>
                <a:latin typeface="Calibri"/>
                <a:ea typeface="Calibri"/>
                <a:cs typeface="Calibri"/>
                <a:sym typeface="Calibri"/>
              </a:defRPr>
            </a:pPr>
            <a:endParaRPr/>
          </a:p>
          <a:p>
            <a:pPr marL="419805" indent="-419805" algn="l" defTabSz="914400">
              <a:lnSpc>
                <a:spcPct val="90000"/>
              </a:lnSpc>
              <a:spcBef>
                <a:spcPts val="1000"/>
              </a:spcBef>
              <a:buSzPct val="75000"/>
              <a:buChar char="•"/>
              <a:defRPr sz="2900" b="0">
                <a:solidFill>
                  <a:srgbClr val="0433FF"/>
                </a:solidFill>
                <a:latin typeface="Calibri"/>
                <a:ea typeface="Calibri"/>
                <a:cs typeface="Calibri"/>
                <a:sym typeface="Calibri"/>
              </a:defRPr>
            </a:pPr>
            <a:r>
              <a:t>D' autant  plus important que précoce et répété</a:t>
            </a:r>
          </a:p>
          <a:p>
            <a:pPr marL="419804" indent="-419804" algn="l" defTabSz="914400">
              <a:lnSpc>
                <a:spcPct val="90000"/>
              </a:lnSpc>
              <a:spcBef>
                <a:spcPts val="1000"/>
              </a:spcBef>
              <a:defRPr sz="2900" b="0">
                <a:solidFill>
                  <a:srgbClr val="0433FF"/>
                </a:solidFill>
                <a:latin typeface="Calibri"/>
                <a:ea typeface="Calibri"/>
                <a:cs typeface="Calibri"/>
                <a:sym typeface="Calibri"/>
              </a:defRPr>
            </a:pPr>
            <a:r>
              <a:t>     Pour catastrophe tout venant          3/10 </a:t>
            </a:r>
          </a:p>
          <a:p>
            <a:pPr marL="419804" indent="-419804" algn="l" defTabSz="914400">
              <a:lnSpc>
                <a:spcPct val="90000"/>
              </a:lnSpc>
              <a:spcBef>
                <a:spcPts val="1000"/>
              </a:spcBef>
              <a:defRPr sz="2900" b="0">
                <a:solidFill>
                  <a:srgbClr val="0433FF"/>
                </a:solidFill>
                <a:latin typeface="Calibri"/>
                <a:ea typeface="Calibri"/>
                <a:cs typeface="Calibri"/>
                <a:sym typeface="Calibri"/>
              </a:defRPr>
            </a:pPr>
            <a:r>
              <a:t>     Si conjoint ou adulte responsable    6/10 </a:t>
            </a:r>
          </a:p>
          <a:p>
            <a:pPr marL="419804" indent="-419804" algn="l" defTabSz="914400">
              <a:lnSpc>
                <a:spcPct val="90000"/>
              </a:lnSpc>
              <a:spcBef>
                <a:spcPts val="1000"/>
              </a:spcBef>
              <a:defRPr sz="2900" b="0">
                <a:solidFill>
                  <a:srgbClr val="0433FF"/>
                </a:solidFill>
                <a:latin typeface="Calibri"/>
                <a:ea typeface="Calibri"/>
                <a:cs typeface="Calibri"/>
                <a:sym typeface="Calibri"/>
              </a:defRPr>
            </a:pPr>
            <a:r>
              <a:t>     Si violences sexuelles idem              8/10 et 9/10*</a:t>
            </a:r>
          </a:p>
          <a:p>
            <a:pPr marL="419804" indent="-419804" algn="l" defTabSz="914400">
              <a:lnSpc>
                <a:spcPct val="90000"/>
              </a:lnSpc>
              <a:spcBef>
                <a:spcPts val="1000"/>
              </a:spcBef>
              <a:defRPr sz="2300" b="0">
                <a:solidFill>
                  <a:srgbClr val="0433FF"/>
                </a:solidFill>
                <a:latin typeface="Calibri"/>
                <a:ea typeface="Calibri"/>
                <a:cs typeface="Calibri"/>
                <a:sym typeface="Calibri"/>
              </a:defRPr>
            </a:pPr>
            <a:endParaRPr/>
          </a:p>
          <a:p>
            <a:pPr marL="419804" indent="-419804" algn="l" defTabSz="914400">
              <a:lnSpc>
                <a:spcPct val="90000"/>
              </a:lnSpc>
              <a:spcBef>
                <a:spcPts val="1000"/>
              </a:spcBef>
              <a:defRPr sz="1400" b="0">
                <a:solidFill>
                  <a:srgbClr val="0433FF"/>
                </a:solidFill>
                <a:latin typeface="Calibri"/>
                <a:ea typeface="Calibri"/>
                <a:cs typeface="Calibri"/>
                <a:sym typeface="Calibri"/>
              </a:defRPr>
            </a:pPr>
            <a:r>
              <a:t>*Dr Mathieu Lacambre  Psychiatre CHU Montpellier</a:t>
            </a:r>
          </a:p>
          <a:p>
            <a:pPr marL="419804" indent="-419804" algn="l" defTabSz="914400">
              <a:lnSpc>
                <a:spcPct val="90000"/>
              </a:lnSpc>
              <a:spcBef>
                <a:spcPts val="1000"/>
              </a:spcBef>
              <a:defRPr sz="1400" b="0">
                <a:solidFill>
                  <a:srgbClr val="0433FF"/>
                </a:solidFill>
                <a:latin typeface="Calibri"/>
                <a:ea typeface="Calibri"/>
                <a:cs typeface="Calibri"/>
                <a:sym typeface="Calibri"/>
              </a:defRPr>
            </a:pPr>
            <a:r>
              <a:t> DIU Prise en charge des VFF, vers la bientraitance 2018</a:t>
            </a:r>
          </a:p>
          <a:p>
            <a:pPr marL="419804" indent="-419804" algn="l" defTabSz="914400">
              <a:lnSpc>
                <a:spcPct val="90000"/>
              </a:lnSpc>
              <a:spcBef>
                <a:spcPts val="1000"/>
              </a:spcBef>
              <a:defRPr sz="1400" b="0">
                <a:solidFill>
                  <a:srgbClr val="0433FF"/>
                </a:solidFill>
                <a:latin typeface="Calibri"/>
                <a:ea typeface="Calibri"/>
                <a:cs typeface="Calibri"/>
                <a:sym typeface="Calibri"/>
              </a:defRPr>
            </a:pPr>
            <a:r>
              <a:t> Président de la FFCRIAVS : Fédération française des centres ressources pour les intervenants auprès des auteurs de violence  sexuelle</a:t>
            </a:r>
          </a:p>
        </p:txBody>
      </p:sp>
      <p:pic>
        <p:nvPicPr>
          <p:cNvPr id="255" name="Unknown.jpg" descr="Unknown.jpg"/>
          <p:cNvPicPr>
            <a:picLocks noChangeAspect="1"/>
          </p:cNvPicPr>
          <p:nvPr/>
        </p:nvPicPr>
        <p:blipFill>
          <a:blip r:embed="rId2">
            <a:extLst/>
          </a:blip>
          <a:stretch>
            <a:fillRect/>
          </a:stretch>
        </p:blipFill>
        <p:spPr>
          <a:xfrm>
            <a:off x="10084238" y="4949180"/>
            <a:ext cx="2945525" cy="2274392"/>
          </a:xfrm>
          <a:prstGeom prst="rect">
            <a:avLst/>
          </a:prstGeom>
          <a:ln w="12700">
            <a:miter lim="400000"/>
          </a:ln>
        </p:spPr>
      </p:pic>
      <p:sp>
        <p:nvSpPr>
          <p:cNvPr id="256" name="Dre Perrine Millet. PH en gynécologie obstétrique…"/>
          <p:cNvSpPr txBox="1"/>
          <p:nvPr/>
        </p:nvSpPr>
        <p:spPr>
          <a:xfrm>
            <a:off x="4902200" y="9161313"/>
            <a:ext cx="10464800" cy="562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257" name="Numéro de diapositive"/>
          <p:cNvSpPr txBox="1">
            <a:spLocks noGrp="1"/>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atin typeface="Helvetica Light"/>
                <a:ea typeface="Helvetica Light"/>
                <a:cs typeface="Helvetica Light"/>
                <a:sym typeface="Helvetica Light"/>
              </a:defRPr>
            </a:lvl1pPr>
          </a:lstStyle>
          <a:p>
            <a:fld id="{86CB4B4D-7CA3-9044-876B-883B54F8677D}" type="slidenum">
              <a:t>17</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Capture d’écran 2018-12-11 à 15.05.34.png" descr="Capture d’écran 2018-12-11 à 15.05.34.png"/>
          <p:cNvPicPr>
            <a:picLocks noChangeAspect="1"/>
          </p:cNvPicPr>
          <p:nvPr/>
        </p:nvPicPr>
        <p:blipFill>
          <a:blip r:embed="rId2">
            <a:extLst/>
          </a:blip>
          <a:stretch>
            <a:fillRect/>
          </a:stretch>
        </p:blipFill>
        <p:spPr>
          <a:xfrm>
            <a:off x="7587053" y="7157446"/>
            <a:ext cx="4659076" cy="1855734"/>
          </a:xfrm>
          <a:prstGeom prst="rect">
            <a:avLst/>
          </a:prstGeom>
          <a:ln w="12700">
            <a:miter lim="400000"/>
          </a:ln>
        </p:spPr>
      </p:pic>
      <p:sp>
        <p:nvSpPr>
          <p:cNvPr id="260" name="Dre Perrine Millet. PH en gynécologie obstétrique…"/>
          <p:cNvSpPr txBox="1"/>
          <p:nvPr/>
        </p:nvSpPr>
        <p:spPr>
          <a:xfrm>
            <a:off x="5410200" y="9161313"/>
            <a:ext cx="10464800" cy="562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261" name="Enquête IVSEA (mars 2015)*…"/>
          <p:cNvSpPr txBox="1">
            <a:spLocks noGrp="1"/>
          </p:cNvSpPr>
          <p:nvPr>
            <p:ph type="title" idx="4294967295"/>
          </p:nvPr>
        </p:nvSpPr>
        <p:spPr>
          <a:xfrm>
            <a:off x="1703560" y="159007"/>
            <a:ext cx="9978680" cy="9016536"/>
          </a:xfrm>
          <a:prstGeom prst="rect">
            <a:avLst/>
          </a:prstGeom>
        </p:spPr>
        <p:txBody>
          <a:bodyPr lIns="35717" tIns="35717" rIns="35717" bIns="35717" anchor="t"/>
          <a:lstStyle/>
          <a:p>
            <a:pPr defTabSz="832103">
              <a:lnSpc>
                <a:spcPct val="90000"/>
              </a:lnSpc>
              <a:spcBef>
                <a:spcPts val="900"/>
              </a:spcBef>
              <a:defRPr sz="3800" b="1">
                <a:latin typeface="Calibri"/>
                <a:ea typeface="Calibri"/>
                <a:cs typeface="Calibri"/>
                <a:sym typeface="Calibri"/>
              </a:defRPr>
            </a:pPr>
            <a:r>
              <a:t>Enquête IVSEA (mars 2015)*</a:t>
            </a:r>
          </a:p>
          <a:p>
            <a:pPr lvl="1" indent="208025" defTabSz="832103">
              <a:lnSpc>
                <a:spcPct val="90000"/>
              </a:lnSpc>
              <a:spcBef>
                <a:spcPts val="900"/>
              </a:spcBef>
              <a:defRPr sz="2400">
                <a:latin typeface="Calibri"/>
                <a:ea typeface="Calibri"/>
                <a:cs typeface="Calibri"/>
                <a:sym typeface="Calibri"/>
              </a:defRPr>
            </a:pPr>
            <a:r>
              <a:t>Manifestation de la mémoire traumatique </a:t>
            </a:r>
          </a:p>
          <a:p>
            <a:pPr lvl="1" indent="208025" defTabSz="832103">
              <a:lnSpc>
                <a:spcPct val="90000"/>
              </a:lnSpc>
              <a:spcBef>
                <a:spcPts val="900"/>
              </a:spcBef>
              <a:defRPr sz="2400">
                <a:latin typeface="Calibri"/>
                <a:ea typeface="Calibri"/>
                <a:cs typeface="Calibri"/>
                <a:sym typeface="Calibri"/>
              </a:defRPr>
            </a:pPr>
            <a:r>
              <a:t>1214  personnes dont 95% des femmes </a:t>
            </a:r>
          </a:p>
          <a:p>
            <a:pPr defTabSz="832103">
              <a:lnSpc>
                <a:spcPct val="90000"/>
              </a:lnSpc>
              <a:spcBef>
                <a:spcPts val="900"/>
              </a:spcBef>
              <a:defRPr sz="2400">
                <a:latin typeface="Calibri"/>
                <a:ea typeface="Calibri"/>
                <a:cs typeface="Calibri"/>
                <a:sym typeface="Calibri"/>
              </a:defRPr>
            </a:pPr>
            <a:endParaRPr/>
          </a:p>
          <a:p>
            <a:pPr defTabSz="832103">
              <a:lnSpc>
                <a:spcPct val="90000"/>
              </a:lnSpc>
              <a:spcBef>
                <a:spcPts val="900"/>
              </a:spcBef>
              <a:defRPr sz="2400">
                <a:latin typeface="Calibri"/>
                <a:ea typeface="Calibri"/>
                <a:cs typeface="Calibri"/>
                <a:sym typeface="Calibri"/>
              </a:defRPr>
            </a:pPr>
            <a:r>
              <a:rPr b="1"/>
              <a:t>95%</a:t>
            </a:r>
            <a:r>
              <a:t>des victimes estiment que les VS ont eu un </a:t>
            </a:r>
            <a:r>
              <a:rPr sz="3000" b="1" u="sng"/>
              <a:t>impact  sur leur santé mentale</a:t>
            </a:r>
          </a:p>
          <a:p>
            <a:pPr marL="691444" lvl="1" indent="-246944" algn="l" defTabSz="373796">
              <a:buSzPct val="75000"/>
              <a:defRPr sz="2000">
                <a:latin typeface="Helvetica Light"/>
                <a:ea typeface="Helvetica Light"/>
                <a:cs typeface="Helvetica Light"/>
                <a:sym typeface="Helvetica Light"/>
              </a:defRPr>
            </a:pPr>
            <a:endParaRPr sz="3000" b="1" u="sng"/>
          </a:p>
          <a:p>
            <a:pPr marL="691444" lvl="1" indent="-246944" algn="l" defTabSz="373796">
              <a:buSzPct val="75000"/>
              <a:defRPr sz="2400">
                <a:latin typeface="Helvetica Light"/>
                <a:ea typeface="Helvetica Light"/>
                <a:cs typeface="Helvetica Light"/>
                <a:sym typeface="Helvetica Light"/>
              </a:defRPr>
            </a:pPr>
            <a:r>
              <a:t>stress , flash back , anxiété , dépression, idées suicidaires , perte d’estime de soi , troubles du sommeil , amnésie, phobies, hypervigilance , réminiscences intrusives</a:t>
            </a:r>
          </a:p>
          <a:p>
            <a:pPr marL="691444" lvl="1" indent="-246944" algn="l" defTabSz="373796">
              <a:buSzPct val="75000"/>
              <a:defRPr sz="2400">
                <a:latin typeface="Helvetica Light"/>
                <a:ea typeface="Helvetica Light"/>
                <a:cs typeface="Helvetica Light"/>
                <a:sym typeface="Helvetica Light"/>
              </a:defRPr>
            </a:pPr>
            <a:endParaRPr/>
          </a:p>
          <a:p>
            <a:pPr marL="691444" lvl="1" indent="-246944" algn="l" defTabSz="373796">
              <a:buSzPct val="75000"/>
              <a:defRPr sz="2400">
                <a:latin typeface="Helvetica Light"/>
                <a:ea typeface="Helvetica Light"/>
                <a:cs typeface="Helvetica Light"/>
                <a:sym typeface="Helvetica Light"/>
              </a:defRPr>
            </a:pPr>
            <a:r>
              <a:t>10% bouffées délirantes </a:t>
            </a:r>
          </a:p>
          <a:p>
            <a:pPr marL="691444" lvl="1" indent="-246944" defTabSz="373796">
              <a:buSzPct val="75000"/>
              <a:defRPr sz="2400">
                <a:latin typeface="Helvetica Light"/>
                <a:ea typeface="Helvetica Light"/>
                <a:cs typeface="Helvetica Light"/>
                <a:sym typeface="Helvetica Light"/>
              </a:defRPr>
            </a:pPr>
            <a:endParaRPr/>
          </a:p>
          <a:p>
            <a:pPr marL="691444" lvl="1" indent="-246944" algn="l" defTabSz="373796">
              <a:buSzPct val="75000"/>
              <a:defRPr sz="2400">
                <a:latin typeface="Helvetica Light"/>
                <a:ea typeface="Helvetica Light"/>
                <a:cs typeface="Helvetica Light"/>
                <a:sym typeface="Helvetica Light"/>
              </a:defRPr>
            </a:pPr>
            <a:r>
              <a:t>16% hospitalisées en psychiatrie dont 1/3 plusieurs fois et 1/3 sous contrainte </a:t>
            </a:r>
          </a:p>
          <a:p>
            <a:pPr marL="691444" lvl="1" indent="-246944" algn="l" defTabSz="373796">
              <a:buSzPct val="75000"/>
              <a:defRPr sz="2400">
                <a:latin typeface="Helvetica Light"/>
                <a:ea typeface="Helvetica Light"/>
                <a:cs typeface="Helvetica Light"/>
                <a:sym typeface="Helvetica Light"/>
              </a:defRPr>
            </a:pPr>
            <a:endParaRPr/>
          </a:p>
          <a:p>
            <a:pPr marL="691444" lvl="1" indent="-246944" algn="l" defTabSz="373796">
              <a:buSzPct val="75000"/>
              <a:defRPr sz="2400">
                <a:latin typeface="Helvetica Light"/>
                <a:ea typeface="Helvetica Light"/>
                <a:cs typeface="Helvetica Light"/>
                <a:sym typeface="Helvetica Light"/>
              </a:defRPr>
            </a:pPr>
            <a:r>
              <a:t>68% des victimes rapportent une anesthésie émotionnelle </a:t>
            </a:r>
          </a:p>
          <a:p>
            <a:pPr marL="200725" lvl="1" indent="27874" algn="l" defTabSz="373796">
              <a:defRPr sz="1600">
                <a:latin typeface="Helvetica Light"/>
                <a:ea typeface="Helvetica Light"/>
                <a:cs typeface="Helvetica Light"/>
                <a:sym typeface="Helvetica Light"/>
              </a:defRPr>
            </a:pPr>
            <a:endParaRPr/>
          </a:p>
          <a:p>
            <a:pPr marL="200725" lvl="1" indent="27874" algn="l" defTabSz="373796">
              <a:defRPr sz="1600">
                <a:latin typeface="Helvetica Light"/>
                <a:ea typeface="Helvetica Light"/>
                <a:cs typeface="Helvetica Light"/>
                <a:sym typeface="Helvetica Light"/>
              </a:defRPr>
            </a:pPr>
            <a:endParaRPr/>
          </a:p>
          <a:p>
            <a:pPr marL="200725" lvl="1" indent="27874" algn="l" defTabSz="373796">
              <a:defRPr sz="1600">
                <a:latin typeface="Helvetica Light"/>
                <a:ea typeface="Helvetica Light"/>
                <a:cs typeface="Helvetica Light"/>
                <a:sym typeface="Helvetica Light"/>
              </a:defRPr>
            </a:pPr>
            <a:endParaRPr/>
          </a:p>
          <a:p>
            <a:pPr marL="200725" lvl="1" indent="27874" algn="l" defTabSz="373796">
              <a:defRPr sz="1600">
                <a:latin typeface="Helvetica Light"/>
                <a:ea typeface="Helvetica Light"/>
                <a:cs typeface="Helvetica Light"/>
                <a:sym typeface="Helvetica Light"/>
              </a:defRPr>
            </a:pPr>
            <a:r>
              <a:t>*Mémoire traumatique et victimologie Dre Muriel Salmona</a:t>
            </a:r>
          </a:p>
        </p:txBody>
      </p:sp>
      <p:sp>
        <p:nvSpPr>
          <p:cNvPr id="262" name="Numéro de diapositive"/>
          <p:cNvSpPr txBox="1">
            <a:spLocks noGrp="1"/>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atin typeface="Helvetica Light"/>
                <a:ea typeface="Helvetica Light"/>
                <a:cs typeface="Helvetica Light"/>
                <a:sym typeface="Helvetica Light"/>
              </a:defRPr>
            </a:lvl1pPr>
          </a:lstStyle>
          <a:p>
            <a:fld id="{86CB4B4D-7CA3-9044-876B-883B54F8677D}" type="slidenum">
              <a:t>18</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Impact sur la santé physique (IVSEA suite)…"/>
          <p:cNvSpPr txBox="1">
            <a:spLocks noGrp="1"/>
          </p:cNvSpPr>
          <p:nvPr>
            <p:ph type="title" idx="4294967295"/>
          </p:nvPr>
        </p:nvSpPr>
        <p:spPr>
          <a:xfrm>
            <a:off x="905768" y="1101585"/>
            <a:ext cx="11193266" cy="7550430"/>
          </a:xfrm>
          <a:prstGeom prst="rect">
            <a:avLst/>
          </a:prstGeom>
        </p:spPr>
        <p:txBody>
          <a:bodyPr lIns="35717" tIns="35717" rIns="35717" bIns="35717" anchor="t"/>
          <a:lstStyle/>
          <a:p>
            <a:pPr defTabSz="514989">
              <a:lnSpc>
                <a:spcPct val="90000"/>
              </a:lnSpc>
              <a:spcBef>
                <a:spcPts val="500"/>
              </a:spcBef>
              <a:defRPr sz="3168" b="1">
                <a:latin typeface="Calibri"/>
                <a:ea typeface="Calibri"/>
                <a:cs typeface="Calibri"/>
                <a:sym typeface="Calibri"/>
              </a:defRPr>
            </a:pPr>
            <a:r>
              <a:t>Impact sur la santé physique (IVSEA suite)</a:t>
            </a:r>
          </a:p>
          <a:p>
            <a:pPr marL="228176" indent="-228176" defTabSz="514989">
              <a:lnSpc>
                <a:spcPct val="90000"/>
              </a:lnSpc>
              <a:spcBef>
                <a:spcPts val="500"/>
              </a:spcBef>
              <a:buSzPct val="75000"/>
              <a:defRPr sz="1848">
                <a:latin typeface="Calibri"/>
                <a:ea typeface="Calibri"/>
                <a:cs typeface="Calibri"/>
                <a:sym typeface="Calibri"/>
              </a:defRPr>
            </a:pPr>
            <a:endParaRPr/>
          </a:p>
          <a:p>
            <a:pPr marL="228176" indent="-228176" defTabSz="514989">
              <a:lnSpc>
                <a:spcPct val="90000"/>
              </a:lnSpc>
              <a:spcBef>
                <a:spcPts val="500"/>
              </a:spcBef>
              <a:buSzPct val="75000"/>
              <a:defRPr sz="1848">
                <a:latin typeface="Calibri"/>
                <a:ea typeface="Calibri"/>
                <a:cs typeface="Calibri"/>
                <a:sym typeface="Calibri"/>
              </a:defRPr>
            </a:pPr>
            <a:endParaRPr/>
          </a:p>
          <a:p>
            <a:pPr marL="228176" indent="-228176" algn="l" defTabSz="514989">
              <a:lnSpc>
                <a:spcPct val="90000"/>
              </a:lnSpc>
              <a:spcBef>
                <a:spcPts val="500"/>
              </a:spcBef>
              <a:buSzPct val="75000"/>
              <a:defRPr sz="2376">
                <a:latin typeface="Calibri"/>
                <a:ea typeface="Calibri"/>
                <a:cs typeface="Calibri"/>
                <a:sym typeface="Calibri"/>
              </a:defRPr>
            </a:pPr>
            <a:endParaRPr/>
          </a:p>
          <a:p>
            <a:pPr marL="228176" indent="-228176" algn="l" defTabSz="514989">
              <a:lnSpc>
                <a:spcPct val="90000"/>
              </a:lnSpc>
              <a:spcBef>
                <a:spcPts val="500"/>
              </a:spcBef>
              <a:buSzPct val="75000"/>
              <a:defRPr sz="2376">
                <a:latin typeface="Calibri"/>
                <a:ea typeface="Calibri"/>
                <a:cs typeface="Calibri"/>
                <a:sym typeface="Calibri"/>
              </a:defRPr>
            </a:pPr>
            <a:r>
              <a:rPr b="1"/>
              <a:t>67 % </a:t>
            </a:r>
            <a:r>
              <a:t>des victimes estiment qu’il y a eu un </a:t>
            </a:r>
            <a:r>
              <a:rPr sz="2640" b="1" u="sng"/>
              <a:t>impact sur leur santé physique</a:t>
            </a:r>
            <a:r>
              <a:rPr b="1"/>
              <a:t> </a:t>
            </a:r>
          </a:p>
          <a:p>
            <a:pPr marL="228176" indent="-228176" algn="l" defTabSz="514989">
              <a:lnSpc>
                <a:spcPct val="90000"/>
              </a:lnSpc>
              <a:spcBef>
                <a:spcPts val="500"/>
              </a:spcBef>
              <a:buSzPct val="75000"/>
              <a:defRPr sz="2376">
                <a:latin typeface="Calibri"/>
                <a:ea typeface="Calibri"/>
                <a:cs typeface="Calibri"/>
                <a:sym typeface="Calibri"/>
              </a:defRPr>
            </a:pPr>
            <a:endParaRPr b="1"/>
          </a:p>
          <a:p>
            <a:pPr marL="228176" indent="-228176" algn="l" defTabSz="514989">
              <a:lnSpc>
                <a:spcPct val="90000"/>
              </a:lnSpc>
              <a:spcBef>
                <a:spcPts val="500"/>
              </a:spcBef>
              <a:buSzPct val="75000"/>
              <a:defRPr sz="2376">
                <a:latin typeface="Calibri"/>
                <a:ea typeface="Calibri"/>
                <a:cs typeface="Calibri"/>
                <a:sym typeface="Calibri"/>
              </a:defRPr>
            </a:pPr>
            <a:endParaRPr b="1"/>
          </a:p>
          <a:p>
            <a:pPr marL="228176" indent="-228176" algn="l" defTabSz="514989">
              <a:lnSpc>
                <a:spcPct val="90000"/>
              </a:lnSpc>
              <a:spcBef>
                <a:spcPts val="500"/>
              </a:spcBef>
              <a:buSzPct val="75000"/>
              <a:defRPr sz="2376">
                <a:latin typeface="Calibri"/>
                <a:ea typeface="Calibri"/>
                <a:cs typeface="Calibri"/>
                <a:sym typeface="Calibri"/>
              </a:defRPr>
            </a:pPr>
            <a:r>
              <a:t>Une sur deux déclarent des addictions : alcool , tabac, drogues dures , sexe (35% ), jeux , prises de risque , sport …conduites auto agressives </a:t>
            </a:r>
          </a:p>
          <a:p>
            <a:pPr marL="228176" indent="-228176" algn="l" defTabSz="514989">
              <a:lnSpc>
                <a:spcPct val="90000"/>
              </a:lnSpc>
              <a:spcBef>
                <a:spcPts val="500"/>
              </a:spcBef>
              <a:buSzPct val="75000"/>
              <a:defRPr sz="2376">
                <a:latin typeface="Calibri"/>
                <a:ea typeface="Calibri"/>
                <a:cs typeface="Calibri"/>
                <a:sym typeface="Calibri"/>
              </a:defRPr>
            </a:pPr>
            <a:endParaRPr/>
          </a:p>
          <a:p>
            <a:pPr marL="228176" indent="-228176" algn="l" defTabSz="514989">
              <a:lnSpc>
                <a:spcPct val="90000"/>
              </a:lnSpc>
              <a:spcBef>
                <a:spcPts val="500"/>
              </a:spcBef>
              <a:buSzPct val="75000"/>
              <a:defRPr sz="2376">
                <a:latin typeface="Calibri"/>
                <a:ea typeface="Calibri"/>
                <a:cs typeface="Calibri"/>
                <a:sym typeface="Calibri"/>
              </a:defRPr>
            </a:pPr>
            <a:endParaRPr/>
          </a:p>
          <a:p>
            <a:pPr marL="228176" indent="-228176" algn="l" defTabSz="514989">
              <a:lnSpc>
                <a:spcPct val="90000"/>
              </a:lnSpc>
              <a:spcBef>
                <a:spcPts val="500"/>
              </a:spcBef>
              <a:buSzPct val="75000"/>
              <a:defRPr sz="2376">
                <a:latin typeface="Calibri"/>
                <a:ea typeface="Calibri"/>
                <a:cs typeface="Calibri"/>
                <a:sym typeface="Calibri"/>
              </a:defRPr>
            </a:pPr>
            <a:r>
              <a:t>36% des troubles du comportement alimentaire ( TCA )</a:t>
            </a:r>
          </a:p>
          <a:p>
            <a:pPr marL="228176" indent="-228176" algn="l" defTabSz="514989">
              <a:lnSpc>
                <a:spcPct val="90000"/>
              </a:lnSpc>
              <a:spcBef>
                <a:spcPts val="500"/>
              </a:spcBef>
              <a:buSzPct val="75000"/>
              <a:defRPr sz="2376">
                <a:latin typeface="Calibri"/>
                <a:ea typeface="Calibri"/>
                <a:cs typeface="Calibri"/>
                <a:sym typeface="Calibri"/>
              </a:defRPr>
            </a:pPr>
            <a:endParaRPr/>
          </a:p>
          <a:p>
            <a:pPr marL="228176" indent="-228176" algn="l" defTabSz="514989">
              <a:lnSpc>
                <a:spcPct val="90000"/>
              </a:lnSpc>
              <a:spcBef>
                <a:spcPts val="500"/>
              </a:spcBef>
              <a:buSzPct val="75000"/>
              <a:defRPr sz="2376">
                <a:latin typeface="Calibri"/>
                <a:ea typeface="Calibri"/>
                <a:cs typeface="Calibri"/>
                <a:sym typeface="Calibri"/>
              </a:defRPr>
            </a:pPr>
            <a:endParaRPr/>
          </a:p>
          <a:p>
            <a:pPr marL="228176" indent="-228176" algn="l" defTabSz="514989">
              <a:lnSpc>
                <a:spcPct val="90000"/>
              </a:lnSpc>
              <a:spcBef>
                <a:spcPts val="500"/>
              </a:spcBef>
              <a:buSzPct val="75000"/>
              <a:defRPr sz="2376">
                <a:latin typeface="Calibri"/>
                <a:ea typeface="Calibri"/>
                <a:cs typeface="Calibri"/>
                <a:sym typeface="Calibri"/>
              </a:defRPr>
            </a:pPr>
            <a:r>
              <a:t>8,5% de grossesses suite à un viol avec 40% IVG</a:t>
            </a:r>
          </a:p>
          <a:p>
            <a:pPr marL="228176" indent="-228176" algn="l" defTabSz="514989">
              <a:lnSpc>
                <a:spcPct val="90000"/>
              </a:lnSpc>
              <a:spcBef>
                <a:spcPts val="500"/>
              </a:spcBef>
              <a:buSzPct val="75000"/>
              <a:defRPr sz="2376">
                <a:latin typeface="Calibri"/>
                <a:ea typeface="Calibri"/>
                <a:cs typeface="Calibri"/>
                <a:sym typeface="Calibri"/>
              </a:defRPr>
            </a:pPr>
            <a:endParaRPr/>
          </a:p>
          <a:p>
            <a:pPr marL="228176" indent="-228176" algn="l" defTabSz="514989">
              <a:lnSpc>
                <a:spcPct val="90000"/>
              </a:lnSpc>
              <a:spcBef>
                <a:spcPts val="500"/>
              </a:spcBef>
              <a:buSzPct val="75000"/>
              <a:defRPr sz="2376">
                <a:latin typeface="Calibri"/>
                <a:ea typeface="Calibri"/>
                <a:cs typeface="Calibri"/>
                <a:sym typeface="Calibri"/>
              </a:defRPr>
            </a:pPr>
            <a:endParaRPr/>
          </a:p>
          <a:p>
            <a:pPr marL="228176" indent="-228176" algn="l" defTabSz="514989">
              <a:lnSpc>
                <a:spcPct val="90000"/>
              </a:lnSpc>
              <a:spcBef>
                <a:spcPts val="500"/>
              </a:spcBef>
              <a:buSzPct val="75000"/>
              <a:defRPr sz="2376">
                <a:latin typeface="Calibri"/>
                <a:ea typeface="Calibri"/>
                <a:cs typeface="Calibri"/>
                <a:sym typeface="Calibri"/>
              </a:defRPr>
            </a:pPr>
            <a:r>
              <a:t>21% de ces grossesses concernaient des mineures </a:t>
            </a:r>
          </a:p>
          <a:p>
            <a:pPr marL="228176" indent="-228176" defTabSz="514989">
              <a:lnSpc>
                <a:spcPct val="90000"/>
              </a:lnSpc>
              <a:spcBef>
                <a:spcPts val="500"/>
              </a:spcBef>
              <a:buSzPct val="75000"/>
              <a:defRPr sz="1848">
                <a:latin typeface="Calibri"/>
                <a:ea typeface="Calibri"/>
                <a:cs typeface="Calibri"/>
                <a:sym typeface="Calibri"/>
              </a:defRPr>
            </a:pPr>
            <a:endParaRPr/>
          </a:p>
        </p:txBody>
      </p:sp>
      <p:pic>
        <p:nvPicPr>
          <p:cNvPr id="265" name="Capture d’écran 2018-12-11 à 15.19.36.png" descr="Capture d’écran 2018-12-11 à 15.19.36.png"/>
          <p:cNvPicPr>
            <a:picLocks noChangeAspect="1"/>
          </p:cNvPicPr>
          <p:nvPr/>
        </p:nvPicPr>
        <p:blipFill>
          <a:blip r:embed="rId2">
            <a:extLst/>
          </a:blip>
          <a:stretch>
            <a:fillRect/>
          </a:stretch>
        </p:blipFill>
        <p:spPr>
          <a:xfrm>
            <a:off x="7935862" y="5741987"/>
            <a:ext cx="5410201" cy="3594101"/>
          </a:xfrm>
          <a:prstGeom prst="rect">
            <a:avLst/>
          </a:prstGeom>
          <a:ln w="12700">
            <a:miter lim="400000"/>
          </a:ln>
        </p:spPr>
      </p:pic>
      <p:sp>
        <p:nvSpPr>
          <p:cNvPr id="266" name="Dre Perrine Millet. PH en gynécologie obstétrique…"/>
          <p:cNvSpPr txBox="1"/>
          <p:nvPr/>
        </p:nvSpPr>
        <p:spPr>
          <a:xfrm>
            <a:off x="4572000" y="9161313"/>
            <a:ext cx="10464800" cy="562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267" name="Numéro de diapositive"/>
          <p:cNvSpPr txBox="1">
            <a:spLocks noGrp="1"/>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atin typeface="Helvetica Light"/>
                <a:ea typeface="Helvetica Light"/>
                <a:cs typeface="Helvetica Light"/>
                <a:sym typeface="Helvetica Light"/>
              </a:defRPr>
            </a:lvl1pPr>
          </a:lstStyle>
          <a:p>
            <a:fld id="{86CB4B4D-7CA3-9044-876B-883B54F8677D}" type="slidenum">
              <a:t>19</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Violences faites aux femmes…"/>
          <p:cNvSpPr txBox="1">
            <a:spLocks noGrp="1"/>
          </p:cNvSpPr>
          <p:nvPr>
            <p:ph type="title"/>
          </p:nvPr>
        </p:nvSpPr>
        <p:spPr>
          <a:prstGeom prst="rect">
            <a:avLst/>
          </a:prstGeom>
        </p:spPr>
        <p:txBody>
          <a:bodyPr/>
          <a:lstStyle/>
          <a:p>
            <a:pPr defTabSz="490727">
              <a:defRPr sz="6719"/>
            </a:pPr>
            <a:r>
              <a:t>Violences faites aux femmes </a:t>
            </a:r>
          </a:p>
          <a:p>
            <a:pPr defTabSz="490727">
              <a:defRPr sz="6719"/>
            </a:pPr>
            <a:r>
              <a:t>VFF</a:t>
            </a:r>
          </a:p>
        </p:txBody>
      </p:sp>
      <p:sp>
        <p:nvSpPr>
          <p:cNvPr id="176" name="Présentation, DIU Prise en charge des violences faites aux femmes vers la bien traitance…"/>
          <p:cNvSpPr txBox="1">
            <a:spLocks noGrp="1"/>
          </p:cNvSpPr>
          <p:nvPr>
            <p:ph type="body" sz="half" idx="1"/>
          </p:nvPr>
        </p:nvSpPr>
        <p:spPr>
          <a:prstGeom prst="rect">
            <a:avLst/>
          </a:prstGeom>
        </p:spPr>
        <p:txBody>
          <a:bodyPr/>
          <a:lstStyle/>
          <a:p>
            <a:pPr marL="0" lvl="1" indent="164592" defTabSz="420624">
              <a:spcBef>
                <a:spcPts val="2300"/>
              </a:spcBef>
              <a:buSzTx/>
              <a:buNone/>
              <a:defRPr sz="2016" b="1">
                <a:solidFill>
                  <a:srgbClr val="0433FF"/>
                </a:solidFill>
                <a:latin typeface="Helvetica"/>
                <a:ea typeface="Helvetica"/>
                <a:cs typeface="Helvetica"/>
                <a:sym typeface="Helvetica"/>
              </a:defRPr>
            </a:pPr>
            <a:r>
              <a:t>Présentation, DIU Prise en charge des violences faites aux femmes vers la bien traitance</a:t>
            </a:r>
          </a:p>
          <a:p>
            <a:pPr marL="0" lvl="1" indent="164592" defTabSz="420624">
              <a:spcBef>
                <a:spcPts val="2300"/>
              </a:spcBef>
              <a:buSzTx/>
              <a:buNone/>
              <a:defRPr sz="2016" b="1">
                <a:solidFill>
                  <a:srgbClr val="0433FF"/>
                </a:solidFill>
                <a:latin typeface="Helvetica"/>
                <a:ea typeface="Helvetica"/>
                <a:cs typeface="Helvetica"/>
                <a:sym typeface="Helvetica"/>
              </a:defRPr>
            </a:pPr>
            <a:r>
              <a:t>Les lois, les violences faites aux femmes et la formation</a:t>
            </a:r>
          </a:p>
          <a:p>
            <a:pPr marL="0" lvl="1" indent="164592" defTabSz="420624">
              <a:spcBef>
                <a:spcPts val="2300"/>
              </a:spcBef>
              <a:buSzTx/>
              <a:buNone/>
              <a:defRPr sz="2016" b="1">
                <a:solidFill>
                  <a:srgbClr val="0433FF"/>
                </a:solidFill>
                <a:latin typeface="Helvetica"/>
                <a:ea typeface="Helvetica"/>
                <a:cs typeface="Helvetica"/>
                <a:sym typeface="Helvetica"/>
              </a:defRPr>
            </a:pPr>
            <a:r>
              <a:t> Les chiffres</a:t>
            </a:r>
          </a:p>
          <a:p>
            <a:pPr marL="0" lvl="1" indent="164592" defTabSz="420624">
              <a:spcBef>
                <a:spcPts val="2300"/>
              </a:spcBef>
              <a:buSzTx/>
              <a:buNone/>
              <a:defRPr sz="2016" b="1">
                <a:solidFill>
                  <a:srgbClr val="0433FF"/>
                </a:solidFill>
                <a:latin typeface="Helvetica"/>
                <a:ea typeface="Helvetica"/>
                <a:cs typeface="Helvetica"/>
                <a:sym typeface="Helvetica"/>
              </a:defRPr>
            </a:pPr>
            <a:r>
              <a:t>Pourquoi faut il dépister?</a:t>
            </a:r>
          </a:p>
          <a:p>
            <a:pPr marL="0" lvl="1" indent="164592" defTabSz="420624">
              <a:spcBef>
                <a:spcPts val="2300"/>
              </a:spcBef>
              <a:buSzTx/>
              <a:buNone/>
              <a:defRPr sz="2016" b="1">
                <a:solidFill>
                  <a:srgbClr val="0433FF"/>
                </a:solidFill>
                <a:latin typeface="Helvetica"/>
                <a:ea typeface="Helvetica"/>
                <a:cs typeface="Helvetica"/>
                <a:sym typeface="Helvetica"/>
              </a:defRPr>
            </a:pPr>
            <a:r>
              <a:t>Le retentissement sur la santé psychique et somatique </a:t>
            </a:r>
          </a:p>
          <a:p>
            <a:pPr marL="0" lvl="1" indent="164592" defTabSz="420624">
              <a:spcBef>
                <a:spcPts val="2300"/>
              </a:spcBef>
              <a:buSzTx/>
              <a:buNone/>
              <a:defRPr sz="2016" b="1">
                <a:solidFill>
                  <a:srgbClr val="0433FF"/>
                </a:solidFill>
                <a:latin typeface="Helvetica"/>
                <a:ea typeface="Helvetica"/>
                <a:cs typeface="Helvetica"/>
                <a:sym typeface="Helvetica"/>
              </a:defRPr>
            </a:pPr>
            <a:r>
              <a:t>Les conséquences en gynéco - obstétrique</a:t>
            </a:r>
          </a:p>
          <a:p>
            <a:pPr marL="0" lvl="1" indent="164592" defTabSz="420624">
              <a:spcBef>
                <a:spcPts val="2300"/>
              </a:spcBef>
              <a:buSzTx/>
              <a:buNone/>
              <a:defRPr sz="2016" b="1">
                <a:solidFill>
                  <a:srgbClr val="0433FF"/>
                </a:solidFill>
                <a:latin typeface="Helvetica"/>
                <a:ea typeface="Helvetica"/>
                <a:cs typeface="Helvetica"/>
                <a:sym typeface="Helvetica"/>
              </a:defRPr>
            </a:pPr>
            <a:r>
              <a:t>Les VFF et l’IVG</a:t>
            </a:r>
          </a:p>
          <a:p>
            <a:pPr marL="0" lvl="1" indent="164592" defTabSz="420624">
              <a:spcBef>
                <a:spcPts val="2300"/>
              </a:spcBef>
              <a:buSzTx/>
              <a:buNone/>
              <a:defRPr sz="2016" b="1">
                <a:solidFill>
                  <a:srgbClr val="0433FF"/>
                </a:solidFill>
                <a:latin typeface="Helvetica"/>
                <a:ea typeface="Helvetica"/>
                <a:cs typeface="Helvetica"/>
                <a:sym typeface="Helvetica"/>
              </a:defRPr>
            </a:pPr>
            <a:r>
              <a:t>Conclusion</a:t>
            </a:r>
          </a:p>
        </p:txBody>
      </p:sp>
      <p:pic>
        <p:nvPicPr>
          <p:cNvPr id="177" name="IMG_1738.JPG" descr="IMG_1738.JPG"/>
          <p:cNvPicPr>
            <a:picLocks noChangeAspect="1"/>
          </p:cNvPicPr>
          <p:nvPr/>
        </p:nvPicPr>
        <p:blipFill>
          <a:blip r:embed="rId2">
            <a:extLst/>
          </a:blip>
          <a:stretch>
            <a:fillRect/>
          </a:stretch>
        </p:blipFill>
        <p:spPr>
          <a:xfrm>
            <a:off x="6208805" y="3328337"/>
            <a:ext cx="6449102" cy="4836826"/>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178" name="Dre Perrine Millet. PH en gynécologie obstétrique…"/>
          <p:cNvSpPr txBox="1"/>
          <p:nvPr/>
        </p:nvSpPr>
        <p:spPr>
          <a:xfrm>
            <a:off x="4051300" y="9280227"/>
            <a:ext cx="10464800" cy="562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179" name="Numéro de diapositive"/>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Image" descr="Image"/>
          <p:cNvPicPr>
            <a:picLocks noChangeAspect="1"/>
          </p:cNvPicPr>
          <p:nvPr/>
        </p:nvPicPr>
        <p:blipFill>
          <a:blip r:embed="rId2">
            <a:extLst/>
          </a:blip>
          <a:stretch>
            <a:fillRect/>
          </a:stretch>
        </p:blipFill>
        <p:spPr>
          <a:xfrm>
            <a:off x="2178050" y="127000"/>
            <a:ext cx="9753600" cy="9753600"/>
          </a:xfrm>
          <a:prstGeom prst="rect">
            <a:avLst/>
          </a:prstGeom>
          <a:ln w="12700">
            <a:miter lim="400000"/>
          </a:ln>
        </p:spPr>
      </p:pic>
      <p:sp>
        <p:nvSpPr>
          <p:cNvPr id="270" name="Numéro de diapositive"/>
          <p:cNvSpPr txBox="1">
            <a:spLocks noGrp="1"/>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atin typeface="Helvetica Light"/>
                <a:ea typeface="Helvetica Light"/>
                <a:cs typeface="Helvetica Light"/>
                <a:sym typeface="Helvetica Light"/>
              </a:defRPr>
            </a:lvl1pPr>
          </a:lstStyle>
          <a:p>
            <a:fld id="{86CB4B4D-7CA3-9044-876B-883B54F8677D}" type="slidenum">
              <a:t>20</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82"/>
          <p:cNvSpPr/>
          <p:nvPr/>
        </p:nvSpPr>
        <p:spPr>
          <a:xfrm>
            <a:off x="1069527" y="938459"/>
            <a:ext cx="10865746" cy="78766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614475">
              <a:lnSpc>
                <a:spcPct val="90000"/>
              </a:lnSpc>
              <a:spcBef>
                <a:spcPts val="600"/>
              </a:spcBef>
              <a:defRPr sz="3743">
                <a:solidFill>
                  <a:srgbClr val="0433FF"/>
                </a:solidFill>
                <a:latin typeface="Calibri"/>
                <a:ea typeface="Calibri"/>
                <a:cs typeface="Calibri"/>
                <a:sym typeface="Calibri"/>
              </a:defRPr>
            </a:pPr>
            <a:r>
              <a:t>Conséquences en obstétrique *</a:t>
            </a:r>
          </a:p>
          <a:p>
            <a:pPr algn="l" defTabSz="614475">
              <a:lnSpc>
                <a:spcPct val="90000"/>
              </a:lnSpc>
              <a:spcBef>
                <a:spcPts val="600"/>
              </a:spcBef>
              <a:defRPr sz="2112">
                <a:latin typeface="Calibri"/>
                <a:ea typeface="Calibri"/>
                <a:cs typeface="Calibri"/>
                <a:sym typeface="Calibri"/>
              </a:defRPr>
            </a:pPr>
            <a:endParaRPr/>
          </a:p>
          <a:p>
            <a:pPr marL="229080" indent="-229080" algn="l" defTabSz="614475">
              <a:lnSpc>
                <a:spcPct val="90000"/>
              </a:lnSpc>
              <a:spcBef>
                <a:spcPts val="600"/>
              </a:spcBef>
              <a:buSzPct val="100000"/>
              <a:buChar char="•"/>
              <a:defRPr sz="2592" b="0">
                <a:solidFill>
                  <a:srgbClr val="0433FF"/>
                </a:solidFill>
                <a:latin typeface="Calibri"/>
                <a:ea typeface="Calibri"/>
                <a:cs typeface="Calibri"/>
                <a:sym typeface="Calibri"/>
              </a:defRPr>
            </a:pPr>
            <a:r>
              <a:t>MAP : OR 1.42 /   RCIU : OR 1.18   Hospitalisations et Violences Conjugales </a:t>
            </a:r>
          </a:p>
          <a:p>
            <a:pPr algn="l" defTabSz="614475">
              <a:lnSpc>
                <a:spcPct val="90000"/>
              </a:lnSpc>
              <a:spcBef>
                <a:spcPts val="600"/>
              </a:spcBef>
              <a:defRPr sz="2592">
                <a:latin typeface="Calibri"/>
                <a:ea typeface="Calibri"/>
                <a:cs typeface="Calibri"/>
                <a:sym typeface="Calibri"/>
              </a:defRPr>
            </a:pPr>
            <a:r>
              <a:t>   </a:t>
            </a:r>
            <a:r>
              <a:rPr sz="2016" b="0">
                <a:solidFill>
                  <a:srgbClr val="0433FF"/>
                </a:solidFill>
              </a:rPr>
              <a:t>A.Hill et al, Métaanalyse 2016, 19 études, IJGO 133(269-276)</a:t>
            </a:r>
          </a:p>
          <a:p>
            <a:pPr algn="l" defTabSz="614475">
              <a:lnSpc>
                <a:spcPct val="90000"/>
              </a:lnSpc>
              <a:spcBef>
                <a:spcPts val="600"/>
              </a:spcBef>
              <a:defRPr sz="2592">
                <a:latin typeface="Calibri"/>
                <a:ea typeface="Calibri"/>
                <a:cs typeface="Calibri"/>
                <a:sym typeface="Calibri"/>
              </a:defRPr>
            </a:pPr>
            <a:endParaRPr sz="2016" b="0">
              <a:solidFill>
                <a:srgbClr val="0433FF"/>
              </a:solidFill>
            </a:endParaRPr>
          </a:p>
          <a:p>
            <a:pPr marL="229080" indent="-229080" algn="l" defTabSz="614475">
              <a:lnSpc>
                <a:spcPct val="90000"/>
              </a:lnSpc>
              <a:spcBef>
                <a:spcPts val="600"/>
              </a:spcBef>
              <a:buSzPct val="100000"/>
              <a:buChar char="•"/>
              <a:defRPr sz="2592" b="0">
                <a:solidFill>
                  <a:srgbClr val="0433FF"/>
                </a:solidFill>
                <a:latin typeface="Calibri"/>
                <a:ea typeface="Calibri"/>
                <a:cs typeface="Calibri"/>
                <a:sym typeface="Calibri"/>
              </a:defRPr>
            </a:pPr>
            <a:r>
              <a:t>Modalités d’accouchement et antécédents tout type </a:t>
            </a:r>
          </a:p>
          <a:p>
            <a:pPr algn="l" defTabSz="614475">
              <a:lnSpc>
                <a:spcPct val="90000"/>
              </a:lnSpc>
              <a:spcBef>
                <a:spcPts val="600"/>
              </a:spcBef>
              <a:defRPr sz="2592">
                <a:latin typeface="Calibri"/>
                <a:ea typeface="Calibri"/>
                <a:cs typeface="Calibri"/>
                <a:sym typeface="Calibri"/>
              </a:defRPr>
            </a:pPr>
            <a:r>
              <a:t>     </a:t>
            </a:r>
            <a:r>
              <a:rPr b="0">
                <a:solidFill>
                  <a:srgbClr val="0433FF"/>
                </a:solidFill>
              </a:rPr>
              <a:t> </a:t>
            </a:r>
            <a:r>
              <a:rPr sz="2016" b="0">
                <a:solidFill>
                  <a:srgbClr val="0433FF"/>
                </a:solidFill>
              </a:rPr>
              <a:t>Etude de cohorte Bidens,6724 femmes, 6 pays européens, PLoSOne 2014</a:t>
            </a:r>
          </a:p>
          <a:p>
            <a:pPr algn="l" defTabSz="614475">
              <a:lnSpc>
                <a:spcPct val="90000"/>
              </a:lnSpc>
              <a:spcBef>
                <a:spcPts val="600"/>
              </a:spcBef>
              <a:defRPr sz="2592" b="0">
                <a:solidFill>
                  <a:srgbClr val="0433FF"/>
                </a:solidFill>
                <a:latin typeface="Calibri"/>
                <a:ea typeface="Calibri"/>
                <a:cs typeface="Calibri"/>
                <a:sym typeface="Calibri"/>
              </a:defRPr>
            </a:pPr>
            <a:endParaRPr sz="2016" b="0">
              <a:solidFill>
                <a:srgbClr val="0433FF"/>
              </a:solidFill>
            </a:endParaRPr>
          </a:p>
          <a:p>
            <a:pPr algn="l" defTabSz="614475">
              <a:lnSpc>
                <a:spcPct val="90000"/>
              </a:lnSpc>
              <a:spcBef>
                <a:spcPts val="600"/>
              </a:spcBef>
              <a:defRPr sz="2592">
                <a:latin typeface="Calibri"/>
                <a:ea typeface="Calibri"/>
                <a:cs typeface="Calibri"/>
                <a:sym typeface="Calibri"/>
              </a:defRPr>
            </a:pPr>
            <a:endParaRPr sz="2016" b="0">
              <a:solidFill>
                <a:srgbClr val="0433FF"/>
              </a:solidFill>
            </a:endParaRPr>
          </a:p>
          <a:p>
            <a:pPr marL="229080" indent="-229080" algn="l" defTabSz="614475">
              <a:lnSpc>
                <a:spcPct val="90000"/>
              </a:lnSpc>
              <a:spcBef>
                <a:spcPts val="600"/>
              </a:spcBef>
              <a:buSzPct val="100000"/>
              <a:buChar char="•"/>
              <a:defRPr sz="2592" b="0">
                <a:solidFill>
                  <a:srgbClr val="0433FF"/>
                </a:solidFill>
                <a:latin typeface="Calibri"/>
                <a:ea typeface="Calibri"/>
                <a:cs typeface="Calibri"/>
                <a:sym typeface="Calibri"/>
              </a:defRPr>
            </a:pPr>
            <a:r>
              <a:t>Mort in utero et antécédents de maltraitances </a:t>
            </a:r>
          </a:p>
          <a:p>
            <a:pPr algn="l" defTabSz="614475">
              <a:lnSpc>
                <a:spcPct val="90000"/>
              </a:lnSpc>
              <a:spcBef>
                <a:spcPts val="600"/>
              </a:spcBef>
              <a:defRPr sz="2592" b="0">
                <a:solidFill>
                  <a:srgbClr val="0433FF"/>
                </a:solidFill>
                <a:latin typeface="Calibri"/>
                <a:ea typeface="Calibri"/>
                <a:cs typeface="Calibri"/>
                <a:sym typeface="Calibri"/>
              </a:defRPr>
            </a:pPr>
            <a:r>
              <a:t>            </a:t>
            </a:r>
            <a:r>
              <a:rPr sz="2016"/>
              <a:t>Annals of epidemiology Alexa Freedman et al (2017) 27</a:t>
            </a:r>
          </a:p>
          <a:p>
            <a:pPr algn="l" defTabSz="614475">
              <a:lnSpc>
                <a:spcPct val="90000"/>
              </a:lnSpc>
              <a:spcBef>
                <a:spcPts val="600"/>
              </a:spcBef>
              <a:defRPr sz="2592">
                <a:latin typeface="Calibri"/>
                <a:ea typeface="Calibri"/>
                <a:cs typeface="Calibri"/>
                <a:sym typeface="Calibri"/>
              </a:defRPr>
            </a:pPr>
            <a:endParaRPr sz="2016"/>
          </a:p>
          <a:p>
            <a:pPr marL="229080" indent="-229080" algn="l" defTabSz="614475">
              <a:lnSpc>
                <a:spcPct val="90000"/>
              </a:lnSpc>
              <a:spcBef>
                <a:spcPts val="600"/>
              </a:spcBef>
              <a:buSzPct val="100000"/>
              <a:buChar char="•"/>
              <a:defRPr sz="2592" b="0">
                <a:solidFill>
                  <a:srgbClr val="0433FF"/>
                </a:solidFill>
                <a:latin typeface="Calibri"/>
                <a:ea typeface="Calibri"/>
                <a:cs typeface="Calibri"/>
                <a:sym typeface="Calibri"/>
              </a:defRPr>
            </a:pPr>
            <a:r>
              <a:t>Troubles de l’attachement et antécédents de traumatismes de l’enfance chez la mère </a:t>
            </a:r>
          </a:p>
          <a:p>
            <a:pPr algn="l" defTabSz="614475">
              <a:lnSpc>
                <a:spcPct val="90000"/>
              </a:lnSpc>
              <a:spcBef>
                <a:spcPts val="600"/>
              </a:spcBef>
              <a:defRPr sz="2592">
                <a:latin typeface="Calibri"/>
                <a:ea typeface="Calibri"/>
                <a:cs typeface="Calibri"/>
                <a:sym typeface="Calibri"/>
              </a:defRPr>
            </a:pPr>
            <a:r>
              <a:t>          </a:t>
            </a:r>
            <a:r>
              <a:rPr sz="1824"/>
              <a:t>  </a:t>
            </a:r>
            <a:r>
              <a:rPr sz="2016" b="0">
                <a:solidFill>
                  <a:srgbClr val="0433FF"/>
                </a:solidFill>
              </a:rPr>
              <a:t>SarahH.et al Arch women Ment health (2016) 19:17-23</a:t>
            </a:r>
          </a:p>
          <a:p>
            <a:pPr algn="l" defTabSz="614475">
              <a:lnSpc>
                <a:spcPct val="90000"/>
              </a:lnSpc>
              <a:spcBef>
                <a:spcPts val="600"/>
              </a:spcBef>
              <a:defRPr sz="1440">
                <a:latin typeface="Calibri"/>
                <a:ea typeface="Calibri"/>
                <a:cs typeface="Calibri"/>
                <a:sym typeface="Calibri"/>
              </a:defRPr>
            </a:pPr>
            <a:endParaRPr sz="2016" b="0">
              <a:solidFill>
                <a:srgbClr val="0433FF"/>
              </a:solidFill>
            </a:endParaRPr>
          </a:p>
          <a:p>
            <a:pPr algn="l" defTabSz="614475">
              <a:lnSpc>
                <a:spcPct val="90000"/>
              </a:lnSpc>
              <a:spcBef>
                <a:spcPts val="600"/>
              </a:spcBef>
              <a:defRPr sz="1440">
                <a:latin typeface="Calibri"/>
                <a:ea typeface="Calibri"/>
                <a:cs typeface="Calibri"/>
                <a:sym typeface="Calibri"/>
              </a:defRPr>
            </a:pPr>
            <a:endParaRPr sz="2016" b="0">
              <a:solidFill>
                <a:srgbClr val="0433FF"/>
              </a:solidFill>
            </a:endParaRPr>
          </a:p>
          <a:p>
            <a:pPr algn="l" defTabSz="614475">
              <a:lnSpc>
                <a:spcPct val="90000"/>
              </a:lnSpc>
              <a:spcBef>
                <a:spcPts val="600"/>
              </a:spcBef>
              <a:defRPr sz="1440">
                <a:latin typeface="Calibri"/>
                <a:ea typeface="Calibri"/>
                <a:cs typeface="Calibri"/>
                <a:sym typeface="Calibri"/>
              </a:defRPr>
            </a:pPr>
            <a:r>
              <a:rPr sz="2016" b="0">
                <a:solidFill>
                  <a:srgbClr val="0433FF"/>
                </a:solidFill>
              </a:rPr>
              <a:t>*</a:t>
            </a:r>
            <a:r>
              <a:rPr b="0">
                <a:solidFill>
                  <a:srgbClr val="0433FF"/>
                </a:solidFill>
              </a:rPr>
              <a:t>Pre P.Hoffmann. DIU Prise en charge des VFF, vers la bientraitance 2018</a:t>
            </a:r>
          </a:p>
        </p:txBody>
      </p:sp>
      <p:sp>
        <p:nvSpPr>
          <p:cNvPr id="273" name="Dre Perrine Millet. PH en gynécologie obstétrique…"/>
          <p:cNvSpPr txBox="1"/>
          <p:nvPr/>
        </p:nvSpPr>
        <p:spPr>
          <a:xfrm>
            <a:off x="4038600" y="9082637"/>
            <a:ext cx="10464800"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27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ohorte Bidens"/>
          <p:cNvSpPr txBox="1">
            <a:spLocks noGrp="1"/>
          </p:cNvSpPr>
          <p:nvPr>
            <p:ph type="title"/>
          </p:nvPr>
        </p:nvSpPr>
        <p:spPr>
          <a:xfrm>
            <a:off x="736600" y="154449"/>
            <a:ext cx="11099800" cy="2159001"/>
          </a:xfrm>
          <a:prstGeom prst="rect">
            <a:avLst/>
          </a:prstGeom>
        </p:spPr>
        <p:txBody>
          <a:bodyPr/>
          <a:lstStyle/>
          <a:p>
            <a:r>
              <a:t>Cohorte Bidens</a:t>
            </a:r>
          </a:p>
        </p:txBody>
      </p:sp>
      <p:sp>
        <p:nvSpPr>
          <p:cNvPr id="277" name="L'étude Bidens, une étude de cohorte menée dans six pays européens (Belgique, Islande, Danemark, Estonie, Norvège et Suède), a recruté 6724 femmes enceintes en soins prénatals de routine."/>
          <p:cNvSpPr txBox="1">
            <a:spLocks noGrp="1"/>
          </p:cNvSpPr>
          <p:nvPr>
            <p:ph type="body" idx="1"/>
          </p:nvPr>
        </p:nvSpPr>
        <p:spPr>
          <a:prstGeom prst="rect">
            <a:avLst/>
          </a:prstGeom>
        </p:spPr>
        <p:txBody>
          <a:bodyPr/>
          <a:lstStyle/>
          <a:p>
            <a:pPr marL="0" indent="0" defTabSz="406908">
              <a:lnSpc>
                <a:spcPts val="8900"/>
              </a:lnSpc>
              <a:spcBef>
                <a:spcPts val="1000"/>
              </a:spcBef>
              <a:buSzTx/>
              <a:buNone/>
              <a:defRPr sz="3797">
                <a:latin typeface="Times"/>
                <a:ea typeface="Times"/>
                <a:cs typeface="Times"/>
                <a:sym typeface="Times"/>
              </a:defRPr>
            </a:pPr>
            <a:endParaRPr/>
          </a:p>
          <a:p>
            <a:pPr marL="0" indent="0" defTabSz="406908">
              <a:lnSpc>
                <a:spcPts val="8900"/>
              </a:lnSpc>
              <a:spcBef>
                <a:spcPts val="1000"/>
              </a:spcBef>
              <a:buSzTx/>
              <a:buNone/>
              <a:defRPr sz="3797">
                <a:latin typeface="Times"/>
                <a:ea typeface="Times"/>
                <a:cs typeface="Times"/>
                <a:sym typeface="Times"/>
              </a:defRPr>
            </a:pPr>
            <a:endParaRPr/>
          </a:p>
          <a:p>
            <a:pPr marL="0" indent="0" defTabSz="406908">
              <a:lnSpc>
                <a:spcPts val="8900"/>
              </a:lnSpc>
              <a:spcBef>
                <a:spcPts val="1000"/>
              </a:spcBef>
              <a:buSzTx/>
              <a:buNone/>
              <a:defRPr sz="3797">
                <a:latin typeface="Times"/>
                <a:ea typeface="Times"/>
                <a:cs typeface="Times"/>
                <a:sym typeface="Times"/>
              </a:defRPr>
            </a:pPr>
            <a:endParaRPr/>
          </a:p>
          <a:p>
            <a:pPr marL="0" indent="0" defTabSz="406908">
              <a:lnSpc>
                <a:spcPts val="8900"/>
              </a:lnSpc>
              <a:spcBef>
                <a:spcPts val="1000"/>
              </a:spcBef>
              <a:buSzTx/>
              <a:buNone/>
              <a:defRPr sz="3797">
                <a:latin typeface="Times"/>
                <a:ea typeface="Times"/>
                <a:cs typeface="Times"/>
                <a:sym typeface="Times"/>
              </a:defRPr>
            </a:pPr>
            <a:endParaRPr/>
          </a:p>
          <a:p>
            <a:pPr marL="0" indent="0" defTabSz="406908">
              <a:lnSpc>
                <a:spcPts val="8900"/>
              </a:lnSpc>
              <a:spcBef>
                <a:spcPts val="1000"/>
              </a:spcBef>
              <a:buSzTx/>
              <a:buNone/>
              <a:defRPr sz="3797">
                <a:latin typeface="Times"/>
                <a:ea typeface="Times"/>
                <a:cs typeface="Times"/>
                <a:sym typeface="Times"/>
              </a:defRPr>
            </a:pPr>
            <a:endParaRPr/>
          </a:p>
          <a:p>
            <a:pPr marL="0" indent="0" defTabSz="406908">
              <a:lnSpc>
                <a:spcPts val="8900"/>
              </a:lnSpc>
              <a:spcBef>
                <a:spcPts val="1000"/>
              </a:spcBef>
              <a:buSzTx/>
              <a:buNone/>
              <a:defRPr sz="3797">
                <a:latin typeface="Times"/>
                <a:ea typeface="Times"/>
                <a:cs typeface="Times"/>
                <a:sym typeface="Times"/>
              </a:defRPr>
            </a:pPr>
            <a:r>
              <a:t>L'étude Bidens, une étude de cohorte menée dans six pays européens (Belgique, Islande, Danemark, Estonie, Norvège et Suède), a recruté 6724 femmes enceintes en soins prénatals de routine.</a:t>
            </a:r>
            <a:endParaRPr sz="1068"/>
          </a:p>
        </p:txBody>
      </p:sp>
      <p:pic>
        <p:nvPicPr>
          <p:cNvPr id="278" name="Capture d’écran 2018-11-15 à 18.26.08.png" descr="Capture d’écran 2018-11-15 à 18.26.08.png"/>
          <p:cNvPicPr>
            <a:picLocks noChangeAspect="1"/>
          </p:cNvPicPr>
          <p:nvPr/>
        </p:nvPicPr>
        <p:blipFill>
          <a:blip r:embed="rId2">
            <a:extLst/>
          </a:blip>
          <a:stretch>
            <a:fillRect/>
          </a:stretch>
        </p:blipFill>
        <p:spPr>
          <a:xfrm>
            <a:off x="2448376" y="2464393"/>
            <a:ext cx="8108048" cy="3580034"/>
          </a:xfrm>
          <a:prstGeom prst="rect">
            <a:avLst/>
          </a:prstGeom>
          <a:ln w="12700">
            <a:miter lim="400000"/>
          </a:ln>
        </p:spPr>
      </p:pic>
      <p:sp>
        <p:nvSpPr>
          <p:cNvPr id="279" name="Dre Perrine Millet. PH en gynécologie obstétrique…"/>
          <p:cNvSpPr txBox="1"/>
          <p:nvPr/>
        </p:nvSpPr>
        <p:spPr>
          <a:xfrm>
            <a:off x="6491386" y="9082637"/>
            <a:ext cx="8012014"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28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Cohorte Bidens"/>
          <p:cNvSpPr txBox="1">
            <a:spLocks noGrp="1"/>
          </p:cNvSpPr>
          <p:nvPr>
            <p:ph type="title"/>
          </p:nvPr>
        </p:nvSpPr>
        <p:spPr>
          <a:prstGeom prst="rect">
            <a:avLst/>
          </a:prstGeom>
        </p:spPr>
        <p:txBody>
          <a:bodyPr/>
          <a:lstStyle>
            <a:lvl1pPr>
              <a:defRPr sz="3700"/>
            </a:lvl1pPr>
          </a:lstStyle>
          <a:p>
            <a:r>
              <a:t>Cohorte Bidens</a:t>
            </a:r>
          </a:p>
        </p:txBody>
      </p:sp>
      <p:sp>
        <p:nvSpPr>
          <p:cNvPr id="283" name="Corps"/>
          <p:cNvSpPr txBox="1">
            <a:spLocks noGrp="1"/>
          </p:cNvSpPr>
          <p:nvPr>
            <p:ph type="body" idx="1"/>
          </p:nvPr>
        </p:nvSpPr>
        <p:spPr>
          <a:prstGeom prst="rect">
            <a:avLst/>
          </a:prstGeom>
        </p:spPr>
        <p:txBody>
          <a:bodyPr/>
          <a:lstStyle/>
          <a:p>
            <a:endParaRPr/>
          </a:p>
        </p:txBody>
      </p:sp>
      <p:pic>
        <p:nvPicPr>
          <p:cNvPr id="284" name="Image" descr="Image"/>
          <p:cNvPicPr>
            <a:picLocks noChangeAspect="1"/>
          </p:cNvPicPr>
          <p:nvPr/>
        </p:nvPicPr>
        <p:blipFill>
          <a:blip r:embed="rId2">
            <a:extLst/>
          </a:blip>
          <a:stretch>
            <a:fillRect/>
          </a:stretch>
        </p:blipFill>
        <p:spPr>
          <a:xfrm>
            <a:off x="-81878" y="821956"/>
            <a:ext cx="13168556" cy="7741516"/>
          </a:xfrm>
          <a:prstGeom prst="rect">
            <a:avLst/>
          </a:prstGeom>
          <a:ln w="12700">
            <a:miter lim="400000"/>
          </a:ln>
        </p:spPr>
      </p:pic>
      <p:sp>
        <p:nvSpPr>
          <p:cNvPr id="285" name="Dre Perrine Millet. PH en gynécologie obstétrique…"/>
          <p:cNvSpPr txBox="1"/>
          <p:nvPr/>
        </p:nvSpPr>
        <p:spPr>
          <a:xfrm>
            <a:off x="4038600" y="9082637"/>
            <a:ext cx="10464800"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28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Capture d’écran 2018-11-15 à 18.09.56.png" descr="Capture d’écran 2018-11-15 à 18.09.56.png"/>
          <p:cNvPicPr>
            <a:picLocks noChangeAspect="1"/>
          </p:cNvPicPr>
          <p:nvPr/>
        </p:nvPicPr>
        <p:blipFill>
          <a:blip r:embed="rId2">
            <a:extLst/>
          </a:blip>
          <a:stretch>
            <a:fillRect/>
          </a:stretch>
        </p:blipFill>
        <p:spPr>
          <a:xfrm>
            <a:off x="-274667" y="-1320800"/>
            <a:ext cx="13554134" cy="9927928"/>
          </a:xfrm>
          <a:prstGeom prst="rect">
            <a:avLst/>
          </a:prstGeom>
          <a:ln w="12700">
            <a:miter lim="400000"/>
          </a:ln>
        </p:spPr>
      </p:pic>
      <p:sp>
        <p:nvSpPr>
          <p:cNvPr id="289" name="Dre Perrine Millet. PH en gynécologie obstétrique…"/>
          <p:cNvSpPr txBox="1"/>
          <p:nvPr/>
        </p:nvSpPr>
        <p:spPr>
          <a:xfrm>
            <a:off x="4188565" y="9055079"/>
            <a:ext cx="10464801" cy="562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290" name="Numéro de diapositive"/>
          <p:cNvSpPr txBox="1">
            <a:spLocks noGrp="1"/>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atin typeface="Helvetica Light"/>
                <a:ea typeface="Helvetica Light"/>
                <a:cs typeface="Helvetica Light"/>
                <a:sym typeface="Helvetica Light"/>
              </a:defRPr>
            </a:lvl1pPr>
          </a:lstStyle>
          <a:p>
            <a:fld id="{86CB4B4D-7CA3-9044-876B-883B54F8677D}" type="slidenum">
              <a:t>24</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88"/>
                                        </p:tgtEl>
                                        <p:attrNameLst>
                                          <p:attrName>style.visibility</p:attrName>
                                        </p:attrNameLst>
                                      </p:cBhvr>
                                      <p:to>
                                        <p:strVal val="visible"/>
                                      </p:to>
                                    </p:set>
                                    <p:anim calcmode="lin" valueType="num">
                                      <p:cBhvr>
                                        <p:cTn id="7" dur="1000" fill="hold"/>
                                        <p:tgtEl>
                                          <p:spTgt spid="288"/>
                                        </p:tgtEl>
                                        <p:attrNameLst>
                                          <p:attrName>ppt_x</p:attrName>
                                        </p:attrNameLst>
                                      </p:cBhvr>
                                      <p:tavLst>
                                        <p:tav tm="0">
                                          <p:val>
                                            <p:strVal val="0-#ppt_w/2"/>
                                          </p:val>
                                        </p:tav>
                                        <p:tav tm="100000">
                                          <p:val>
                                            <p:strVal val="#ppt_x"/>
                                          </p:val>
                                        </p:tav>
                                      </p:tavLst>
                                    </p:anim>
                                    <p:anim calcmode="lin" valueType="num">
                                      <p:cBhvr>
                                        <p:cTn id="8" dur="1000" fill="hold"/>
                                        <p:tgtEl>
                                          <p:spTgt spid="2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itre"/>
          <p:cNvSpPr txBox="1">
            <a:spLocks noGrp="1"/>
          </p:cNvSpPr>
          <p:nvPr>
            <p:ph type="title"/>
          </p:nvPr>
        </p:nvSpPr>
        <p:spPr>
          <a:prstGeom prst="rect">
            <a:avLst/>
          </a:prstGeom>
        </p:spPr>
        <p:txBody>
          <a:bodyPr/>
          <a:lstStyle/>
          <a:p>
            <a:pPr>
              <a:defRPr sz="3200"/>
            </a:pPr>
            <a:endParaRPr/>
          </a:p>
        </p:txBody>
      </p:sp>
      <p:pic>
        <p:nvPicPr>
          <p:cNvPr id="293" name="page30image2345712.png" descr="page30image2345712.png"/>
          <p:cNvPicPr>
            <a:picLocks noChangeAspect="1"/>
          </p:cNvPicPr>
          <p:nvPr/>
        </p:nvPicPr>
        <p:blipFill>
          <a:blip r:embed="rId2">
            <a:extLst/>
          </a:blip>
          <a:stretch>
            <a:fillRect/>
          </a:stretch>
        </p:blipFill>
        <p:spPr>
          <a:xfrm>
            <a:off x="122336" y="-163315"/>
            <a:ext cx="12760128" cy="9570096"/>
          </a:xfrm>
          <a:prstGeom prst="rect">
            <a:avLst/>
          </a:prstGeom>
          <a:ln w="12700">
            <a:miter lim="400000"/>
          </a:ln>
        </p:spPr>
      </p:pic>
      <p:sp>
        <p:nvSpPr>
          <p:cNvPr id="294" name="Chez les Primipares"/>
          <p:cNvSpPr txBox="1"/>
          <p:nvPr/>
        </p:nvSpPr>
        <p:spPr>
          <a:xfrm>
            <a:off x="1863055" y="958850"/>
            <a:ext cx="9278690" cy="1130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ts val="2800"/>
              </a:lnSpc>
              <a:defRPr sz="1200" b="0">
                <a:latin typeface="Times"/>
                <a:ea typeface="Times"/>
                <a:cs typeface="Times"/>
                <a:sym typeface="Times"/>
              </a:defRPr>
            </a:pPr>
            <a:r>
              <a:t> </a:t>
            </a:r>
          </a:p>
          <a:p>
            <a:pPr defTabSz="457200">
              <a:lnSpc>
                <a:spcPts val="8100"/>
              </a:lnSpc>
              <a:defRPr sz="5600" b="0">
                <a:solidFill>
                  <a:srgbClr val="0433FF"/>
                </a:solidFill>
                <a:latin typeface="Times"/>
                <a:ea typeface="Times"/>
                <a:cs typeface="Times"/>
                <a:sym typeface="Times"/>
              </a:defRPr>
            </a:pPr>
            <a:r>
              <a:t>Chez les Primipares</a:t>
            </a:r>
          </a:p>
        </p:txBody>
      </p:sp>
      <p:sp>
        <p:nvSpPr>
          <p:cNvPr id="295" name="Figure"/>
          <p:cNvSpPr/>
          <p:nvPr/>
        </p:nvSpPr>
        <p:spPr>
          <a:xfrm>
            <a:off x="4865439" y="4845568"/>
            <a:ext cx="1338092" cy="285354"/>
          </a:xfrm>
          <a:custGeom>
            <a:avLst/>
            <a:gdLst/>
            <a:ahLst/>
            <a:cxnLst>
              <a:cxn ang="0">
                <a:pos x="wd2" y="hd2"/>
              </a:cxn>
              <a:cxn ang="5400000">
                <a:pos x="wd2" y="hd2"/>
              </a:cxn>
              <a:cxn ang="10800000">
                <a:pos x="wd2" y="hd2"/>
              </a:cxn>
              <a:cxn ang="16200000">
                <a:pos x="wd2" y="hd2"/>
              </a:cxn>
            </a:cxnLst>
            <a:rect l="0" t="0" r="r" b="b"/>
            <a:pathLst>
              <a:path w="21600" h="21600" extrusionOk="0">
                <a:moveTo>
                  <a:pt x="57" y="768"/>
                </a:moveTo>
                <a:lnTo>
                  <a:pt x="0" y="21504"/>
                </a:lnTo>
                <a:lnTo>
                  <a:pt x="21600" y="21600"/>
                </a:lnTo>
                <a:lnTo>
                  <a:pt x="21584" y="0"/>
                </a:lnTo>
                <a:lnTo>
                  <a:pt x="57" y="768"/>
                </a:lnTo>
                <a:close/>
              </a:path>
            </a:pathLst>
          </a:custGeom>
          <a:ln w="508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96" name="Figure"/>
          <p:cNvSpPr/>
          <p:nvPr/>
        </p:nvSpPr>
        <p:spPr>
          <a:xfrm>
            <a:off x="4897288" y="7432873"/>
            <a:ext cx="1420466" cy="3423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9" y="20390"/>
                </a:lnTo>
                <a:lnTo>
                  <a:pt x="21560" y="21600"/>
                </a:lnTo>
                <a:lnTo>
                  <a:pt x="21600" y="731"/>
                </a:lnTo>
                <a:lnTo>
                  <a:pt x="0" y="0"/>
                </a:lnTo>
                <a:close/>
              </a:path>
            </a:pathLst>
          </a:custGeom>
          <a:ln w="50800">
            <a:solidFill>
              <a:srgbClr val="FF2600"/>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297" name="Dre Perrine Millet. PH en gynécologie obstétrique…"/>
          <p:cNvSpPr txBox="1"/>
          <p:nvPr/>
        </p:nvSpPr>
        <p:spPr>
          <a:xfrm>
            <a:off x="5384800" y="9135913"/>
            <a:ext cx="10464800" cy="562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29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93"/>
                                        </p:tgtEl>
                                        <p:attrNameLst>
                                          <p:attrName>style.visibility</p:attrName>
                                        </p:attrNameLst>
                                      </p:cBhvr>
                                      <p:to>
                                        <p:strVal val="visible"/>
                                      </p:to>
                                    </p:set>
                                    <p:anim calcmode="lin" valueType="num">
                                      <p:cBhvr>
                                        <p:cTn id="7" dur="1000" fill="hold"/>
                                        <p:tgtEl>
                                          <p:spTgt spid="293"/>
                                        </p:tgtEl>
                                        <p:attrNameLst>
                                          <p:attrName>ppt_x</p:attrName>
                                        </p:attrNameLst>
                                      </p:cBhvr>
                                      <p:tavLst>
                                        <p:tav tm="0">
                                          <p:val>
                                            <p:strVal val="0-#ppt_w/2"/>
                                          </p:val>
                                        </p:tav>
                                        <p:tav tm="100000">
                                          <p:val>
                                            <p:strVal val="#ppt_x"/>
                                          </p:val>
                                        </p:tav>
                                      </p:tavLst>
                                    </p:anim>
                                    <p:anim calcmode="lin" valueType="num">
                                      <p:cBhvr>
                                        <p:cTn id="8" dur="1000" fill="hold"/>
                                        <p:tgtEl>
                                          <p:spTgt spid="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page29image2346496.png" descr="page29image2346496.png"/>
          <p:cNvPicPr>
            <a:picLocks noChangeAspect="1"/>
          </p:cNvPicPr>
          <p:nvPr/>
        </p:nvPicPr>
        <p:blipFill>
          <a:blip r:embed="rId2">
            <a:extLst/>
          </a:blip>
          <a:stretch>
            <a:fillRect/>
          </a:stretch>
        </p:blipFill>
        <p:spPr>
          <a:xfrm>
            <a:off x="103584" y="77589"/>
            <a:ext cx="12797698" cy="9598274"/>
          </a:xfrm>
          <a:prstGeom prst="rect">
            <a:avLst/>
          </a:prstGeom>
          <a:ln w="12700">
            <a:miter lim="400000"/>
          </a:ln>
        </p:spPr>
      </p:pic>
      <p:sp>
        <p:nvSpPr>
          <p:cNvPr id="301" name="Chez les Multipares"/>
          <p:cNvSpPr txBox="1"/>
          <p:nvPr/>
        </p:nvSpPr>
        <p:spPr>
          <a:xfrm>
            <a:off x="1701800" y="1352550"/>
            <a:ext cx="9443790"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lnSpc>
                <a:spcPts val="2800"/>
              </a:lnSpc>
              <a:defRPr sz="1200" b="0">
                <a:latin typeface="Times"/>
                <a:ea typeface="Times"/>
                <a:cs typeface="Times"/>
                <a:sym typeface="Times"/>
              </a:defRPr>
            </a:pPr>
            <a:r>
              <a:t> </a:t>
            </a:r>
          </a:p>
          <a:p>
            <a:pPr defTabSz="457200">
              <a:lnSpc>
                <a:spcPts val="8000"/>
              </a:lnSpc>
              <a:defRPr sz="5500" b="0">
                <a:solidFill>
                  <a:srgbClr val="0433FF"/>
                </a:solidFill>
                <a:latin typeface="Times"/>
                <a:ea typeface="Times"/>
                <a:cs typeface="Times"/>
                <a:sym typeface="Times"/>
              </a:defRPr>
            </a:pPr>
            <a:r>
              <a:t>Chez les Multipares</a:t>
            </a:r>
          </a:p>
        </p:txBody>
      </p:sp>
      <p:sp>
        <p:nvSpPr>
          <p:cNvPr id="302" name="Figure"/>
          <p:cNvSpPr/>
          <p:nvPr/>
        </p:nvSpPr>
        <p:spPr>
          <a:xfrm>
            <a:off x="9158882" y="6123830"/>
            <a:ext cx="2748355" cy="335950"/>
          </a:xfrm>
          <a:custGeom>
            <a:avLst/>
            <a:gdLst/>
            <a:ahLst/>
            <a:cxnLst>
              <a:cxn ang="0">
                <a:pos x="wd2" y="hd2"/>
              </a:cxn>
              <a:cxn ang="5400000">
                <a:pos x="wd2" y="hd2"/>
              </a:cxn>
              <a:cxn ang="10800000">
                <a:pos x="wd2" y="hd2"/>
              </a:cxn>
              <a:cxn ang="16200000">
                <a:pos x="wd2" y="hd2"/>
              </a:cxn>
            </a:cxnLst>
            <a:rect l="0" t="0" r="r" b="b"/>
            <a:pathLst>
              <a:path w="21600" h="21600" extrusionOk="0">
                <a:moveTo>
                  <a:pt x="0" y="19910"/>
                </a:moveTo>
                <a:lnTo>
                  <a:pt x="74" y="0"/>
                </a:lnTo>
                <a:lnTo>
                  <a:pt x="21512" y="615"/>
                </a:lnTo>
                <a:lnTo>
                  <a:pt x="21600" y="21600"/>
                </a:lnTo>
                <a:lnTo>
                  <a:pt x="0" y="19910"/>
                </a:lnTo>
                <a:close/>
              </a:path>
            </a:pathLst>
          </a:custGeom>
          <a:ln w="76200">
            <a:solidFill>
              <a:srgbClr val="FF2600"/>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303" name="Dre Perrine Millet. PH en gynécologie obstétrique…"/>
          <p:cNvSpPr txBox="1"/>
          <p:nvPr/>
        </p:nvSpPr>
        <p:spPr>
          <a:xfrm>
            <a:off x="3937000" y="9161313"/>
            <a:ext cx="10464800" cy="562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304" name="Numéro de diapositive"/>
          <p:cNvSpPr txBox="1">
            <a:spLocks noGrp="1"/>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atin typeface="Helvetica Light"/>
                <a:ea typeface="Helvetica Light"/>
                <a:cs typeface="Helvetica Light"/>
                <a:sym typeface="Helvetica Light"/>
              </a:defRPr>
            </a:lvl1pPr>
          </a:lstStyle>
          <a:p>
            <a:fld id="{86CB4B4D-7CA3-9044-876B-883B54F8677D}" type="slidenum">
              <a:t>26</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00"/>
                                        </p:tgtEl>
                                        <p:attrNameLst>
                                          <p:attrName>style.visibility</p:attrName>
                                        </p:attrNameLst>
                                      </p:cBhvr>
                                      <p:to>
                                        <p:strVal val="visible"/>
                                      </p:to>
                                    </p:set>
                                    <p:anim calcmode="lin" valueType="num">
                                      <p:cBhvr>
                                        <p:cTn id="7" dur="1000" fill="hold"/>
                                        <p:tgtEl>
                                          <p:spTgt spid="300"/>
                                        </p:tgtEl>
                                        <p:attrNameLst>
                                          <p:attrName>ppt_x</p:attrName>
                                        </p:attrNameLst>
                                      </p:cBhvr>
                                      <p:tavLst>
                                        <p:tav tm="0">
                                          <p:val>
                                            <p:strVal val="0-#ppt_w/2"/>
                                          </p:val>
                                        </p:tav>
                                        <p:tav tm="100000">
                                          <p:val>
                                            <p:strVal val="#ppt_x"/>
                                          </p:val>
                                        </p:tav>
                                      </p:tavLst>
                                    </p:anim>
                                    <p:anim calcmode="lin" valueType="num">
                                      <p:cBhvr>
                                        <p:cTn id="8" dur="1000" fill="hold"/>
                                        <p:tgtEl>
                                          <p:spTgt spid="3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Violences conjugales et IVG…"/>
          <p:cNvSpPr txBox="1">
            <a:spLocks noGrp="1"/>
          </p:cNvSpPr>
          <p:nvPr>
            <p:ph type="subTitle" idx="1"/>
          </p:nvPr>
        </p:nvSpPr>
        <p:spPr>
          <a:xfrm>
            <a:off x="561234" y="255916"/>
            <a:ext cx="11882332" cy="9241768"/>
          </a:xfrm>
          <a:prstGeom prst="rect">
            <a:avLst/>
          </a:prstGeom>
        </p:spPr>
        <p:txBody>
          <a:bodyPr/>
          <a:lstStyle/>
          <a:p>
            <a:pPr defTabSz="233679">
              <a:defRPr sz="3720" b="1">
                <a:solidFill>
                  <a:srgbClr val="0433FF"/>
                </a:solidFill>
              </a:defRPr>
            </a:pPr>
            <a:r>
              <a:t>Violences conjugales et IVG </a:t>
            </a:r>
          </a:p>
          <a:p>
            <a:pPr defTabSz="233679">
              <a:defRPr sz="2160" b="1">
                <a:solidFill>
                  <a:srgbClr val="0433FF"/>
                </a:solidFill>
              </a:defRPr>
            </a:pPr>
            <a:endParaRPr sz="1280"/>
          </a:p>
          <a:p>
            <a:pPr defTabSz="233679">
              <a:defRPr sz="2160" b="1">
                <a:solidFill>
                  <a:srgbClr val="0433FF"/>
                </a:solidFill>
              </a:defRPr>
            </a:pPr>
            <a:endParaRPr sz="880"/>
          </a:p>
          <a:p>
            <a:pPr algn="l" defTabSz="182880">
              <a:defRPr sz="2600" b="1" u="sng">
                <a:solidFill>
                  <a:srgbClr val="FF2600"/>
                </a:solidFill>
                <a:uFill>
                  <a:solidFill>
                    <a:srgbClr val="333333"/>
                  </a:solidFill>
                </a:uFill>
                <a:latin typeface="Arial"/>
                <a:ea typeface="Arial"/>
                <a:cs typeface="Arial"/>
                <a:sym typeface="Arial"/>
              </a:defRPr>
            </a:pPr>
            <a:r>
              <a:t>Pregnancy outcomes and intimate partner violence in New Zealand.</a:t>
            </a:r>
          </a:p>
          <a:p>
            <a:pPr algn="l" defTabSz="182880">
              <a:defRPr sz="1760" b="1">
                <a:solidFill>
                  <a:srgbClr val="985735"/>
                </a:solidFill>
                <a:uFill>
                  <a:solidFill>
                    <a:srgbClr val="333333"/>
                  </a:solidFill>
                </a:uFill>
                <a:latin typeface="Arial"/>
                <a:ea typeface="Arial"/>
                <a:cs typeface="Arial"/>
                <a:sym typeface="Arial"/>
              </a:defRPr>
            </a:pPr>
            <a:endParaRPr/>
          </a:p>
          <a:p>
            <a:pPr algn="l" defTabSz="182880">
              <a:defRPr sz="1760" b="1">
                <a:solidFill>
                  <a:srgbClr val="985735"/>
                </a:solidFill>
                <a:uFill>
                  <a:solidFill>
                    <a:srgbClr val="333333"/>
                  </a:solidFill>
                </a:uFill>
                <a:latin typeface="Arial"/>
                <a:ea typeface="Arial"/>
                <a:cs typeface="Arial"/>
                <a:sym typeface="Arial"/>
              </a:defRPr>
            </a:pPr>
            <a:r>
              <a:t>Abstract</a:t>
            </a:r>
            <a:endParaRPr b="0">
              <a:solidFill>
                <a:srgbClr val="000000"/>
              </a:solidFill>
            </a:endParaRPr>
          </a:p>
          <a:p>
            <a:pPr algn="l" defTabSz="182880">
              <a:defRPr sz="1760" b="1">
                <a:uFill>
                  <a:solidFill>
                    <a:srgbClr val="333333"/>
                  </a:solidFill>
                </a:uFill>
                <a:latin typeface="Arial"/>
                <a:ea typeface="Arial"/>
                <a:cs typeface="Arial"/>
                <a:sym typeface="Arial"/>
              </a:defRPr>
            </a:pPr>
            <a:r>
              <a:t>AIM:</a:t>
            </a:r>
          </a:p>
          <a:p>
            <a:pPr algn="l" defTabSz="182880">
              <a:defRPr sz="1760">
                <a:uFill>
                  <a:solidFill>
                    <a:srgbClr val="333333"/>
                  </a:solidFill>
                </a:uFill>
                <a:latin typeface="Arial"/>
                <a:ea typeface="Arial"/>
                <a:cs typeface="Arial"/>
                <a:sym typeface="Arial"/>
              </a:defRPr>
            </a:pPr>
            <a:r>
              <a:t>This study aims to describe pregnancy outcomes for a population-based sample of New Zealand women, and to explore the relationship between lifetime experience of intimate partner violence (IPV) and two non-birth pregnancy outcomes: spontaneous abortion (miscarriage) and termination of pregnancy (abortion).</a:t>
            </a:r>
          </a:p>
          <a:p>
            <a:pPr algn="l" defTabSz="182880">
              <a:defRPr sz="1760" b="1">
                <a:uFill>
                  <a:solidFill>
                    <a:srgbClr val="333333"/>
                  </a:solidFill>
                </a:uFill>
                <a:latin typeface="Arial"/>
                <a:ea typeface="Arial"/>
                <a:cs typeface="Arial"/>
                <a:sym typeface="Arial"/>
              </a:defRPr>
            </a:pPr>
            <a:r>
              <a:t>METHODS:</a:t>
            </a:r>
          </a:p>
          <a:p>
            <a:pPr algn="l" defTabSz="182880">
              <a:defRPr sz="1760">
                <a:uFill>
                  <a:solidFill>
                    <a:srgbClr val="333333"/>
                  </a:solidFill>
                </a:uFill>
                <a:latin typeface="Arial"/>
                <a:ea typeface="Arial"/>
                <a:cs typeface="Arial"/>
                <a:sym typeface="Arial"/>
              </a:defRPr>
            </a:pPr>
            <a:r>
              <a:t>Face-to-face interviews were conducted with a random sample of </a:t>
            </a:r>
            <a:r>
              <a:rPr sz="2840" b="1">
                <a:solidFill>
                  <a:srgbClr val="FF2600"/>
                </a:solidFill>
              </a:rPr>
              <a:t>2391 women </a:t>
            </a:r>
            <a:r>
              <a:t>who had ever been pregnant, aged 18-64 years old, in two regions (urban and rural). Both outcome measures were determined by asking women if they had ever had a miscarriage or an abortion. Analyses were conducted using logistic regression.</a:t>
            </a:r>
          </a:p>
          <a:p>
            <a:pPr algn="l" defTabSz="182880">
              <a:defRPr sz="1760" b="1">
                <a:uFill>
                  <a:solidFill>
                    <a:srgbClr val="333333"/>
                  </a:solidFill>
                </a:uFill>
                <a:latin typeface="Arial"/>
                <a:ea typeface="Arial"/>
                <a:cs typeface="Arial"/>
                <a:sym typeface="Arial"/>
              </a:defRPr>
            </a:pPr>
            <a:r>
              <a:t>RESULTS:</a:t>
            </a:r>
          </a:p>
          <a:p>
            <a:pPr algn="l" defTabSz="182880">
              <a:defRPr sz="1760">
                <a:uFill>
                  <a:solidFill>
                    <a:srgbClr val="333333"/>
                  </a:solidFill>
                </a:uFill>
                <a:latin typeface="Arial"/>
                <a:ea typeface="Arial"/>
                <a:cs typeface="Arial"/>
                <a:sym typeface="Arial"/>
              </a:defRPr>
            </a:pPr>
            <a:r>
              <a:t>Almost one in three ever-pregnant women reported having at least one miscarriage, and at least one in ten reported terminating a pregnancy. Even controlling for potential confounders, </a:t>
            </a:r>
            <a:r>
              <a:rPr sz="2840" b="1">
                <a:solidFill>
                  <a:srgbClr val="FF2600"/>
                </a:solidFill>
              </a:rPr>
              <a:t>women who had ever experienced IPV</a:t>
            </a:r>
            <a:r>
              <a:t> were 1.4 times more likely to report they had ever had a miscarriage compared with women who had never experienced violence (P = 0.008), and</a:t>
            </a:r>
            <a:r>
              <a:rPr sz="2640"/>
              <a:t> </a:t>
            </a:r>
            <a:r>
              <a:rPr sz="2640" b="1">
                <a:solidFill>
                  <a:srgbClr val="FF2600"/>
                </a:solidFill>
              </a:rPr>
              <a:t>were 2.5 times more likely to report they had ever </a:t>
            </a:r>
            <a:r>
              <a:rPr sz="2240" b="1">
                <a:solidFill>
                  <a:srgbClr val="FF2600"/>
                </a:solidFill>
              </a:rPr>
              <a:t>had an abortion (P &lt; 0.0001)</a:t>
            </a:r>
            <a:r>
              <a:rPr sz="2240"/>
              <a:t>.</a:t>
            </a:r>
            <a:r>
              <a:t> Ethnicity was significantly associated with experiencing a miscarriage (Asian and Pacific women were less likely compared with European/Pākehā women), and having ever had an abortion (Asian women were 3.5 times more likely compared with Pākehā women).</a:t>
            </a:r>
          </a:p>
          <a:p>
            <a:pPr algn="l" defTabSz="182880">
              <a:defRPr sz="1760" b="1">
                <a:uFill>
                  <a:solidFill>
                    <a:srgbClr val="333333"/>
                  </a:solidFill>
                </a:uFill>
                <a:latin typeface="Arial"/>
                <a:ea typeface="Arial"/>
                <a:cs typeface="Arial"/>
                <a:sym typeface="Arial"/>
              </a:defRPr>
            </a:pPr>
            <a:r>
              <a:t>CONCLUSIONS:</a:t>
            </a:r>
          </a:p>
          <a:p>
            <a:pPr algn="l" defTabSz="182880">
              <a:defRPr sz="1760">
                <a:uFill>
                  <a:solidFill>
                    <a:srgbClr val="333333"/>
                  </a:solidFill>
                </a:uFill>
                <a:latin typeface="Arial"/>
                <a:ea typeface="Arial"/>
                <a:cs typeface="Arial"/>
                <a:sym typeface="Arial"/>
              </a:defRPr>
            </a:pPr>
            <a:r>
              <a:t>In this population-based sample, miscarriage was relatively common, as was termination of pregnancy. </a:t>
            </a:r>
            <a:r>
              <a:rPr sz="3120" b="1">
                <a:solidFill>
                  <a:srgbClr val="FF2600"/>
                </a:solidFill>
              </a:rPr>
              <a:t>IPV was </a:t>
            </a:r>
            <a:r>
              <a:rPr sz="2520" b="1">
                <a:solidFill>
                  <a:srgbClr val="FF2600"/>
                </a:solidFill>
              </a:rPr>
              <a:t>significantly associated with both induced and spontaneous abortion.</a:t>
            </a:r>
            <a:r>
              <a:t> Healthcare settings that see women experiencing these pregnancy outcomes need to be cognisant of the link with current and historical IPV, and be able to respond to women appropriately.</a:t>
            </a:r>
          </a:p>
          <a:p>
            <a:pPr algn="l" defTabSz="182880">
              <a:defRPr sz="1760" u="sng">
                <a:solidFill>
                  <a:srgbClr val="333333"/>
                </a:solidFill>
                <a:uFill>
                  <a:solidFill>
                    <a:srgbClr val="333333"/>
                  </a:solidFill>
                </a:uFill>
                <a:latin typeface="Arial"/>
                <a:ea typeface="Arial"/>
                <a:cs typeface="Arial"/>
                <a:sym typeface="Arial"/>
              </a:defRPr>
            </a:pPr>
            <a:r>
              <a:rPr u="none">
                <a:solidFill>
                  <a:srgbClr val="575757"/>
                </a:solidFill>
              </a:rPr>
              <a:t>PMID: 18837845 DOI: </a:t>
            </a:r>
            <a:r>
              <a:rPr>
                <a:hlinkClick r:id="rId2"/>
              </a:rPr>
              <a:t>10.1111/j.1479-828X.2008.00866.x</a:t>
            </a:r>
            <a:endParaRPr u="none">
              <a:solidFill>
                <a:srgbClr val="575757"/>
              </a:solidFill>
            </a:endParaRPr>
          </a:p>
          <a:p>
            <a:pPr algn="l" defTabSz="182880">
              <a:defRPr sz="1760">
                <a:uFill>
                  <a:solidFill>
                    <a:srgbClr val="333333"/>
                  </a:solidFill>
                </a:uFill>
                <a:latin typeface="Arial"/>
                <a:ea typeface="Arial"/>
                <a:cs typeface="Arial"/>
                <a:sym typeface="Arial"/>
              </a:defRPr>
            </a:pPr>
            <a:r>
              <a:rPr u="sng">
                <a:solidFill>
                  <a:srgbClr val="333333"/>
                </a:solidFill>
              </a:rPr>
              <a:t>Aust N Z J Obstet Gynaecol.</a:t>
            </a:r>
            <a:r>
              <a:t> 2008 Aug;48(4):391-7. doi: 10.1111/j.1479-828X.2008.00866.x.</a:t>
            </a:r>
          </a:p>
          <a:p>
            <a:pPr algn="l" defTabSz="182880">
              <a:defRPr sz="1760" b="1">
                <a:uFill>
                  <a:solidFill>
                    <a:srgbClr val="333333"/>
                  </a:solidFill>
                </a:uFill>
                <a:latin typeface="Arial"/>
                <a:ea typeface="Arial"/>
                <a:cs typeface="Arial"/>
                <a:sym typeface="Arial"/>
              </a:defRPr>
            </a:pPr>
            <a:endParaRPr/>
          </a:p>
          <a:p>
            <a:pPr algn="l" defTabSz="182880">
              <a:defRPr sz="1760" u="sng">
                <a:solidFill>
                  <a:srgbClr val="333333"/>
                </a:solidFill>
                <a:uFill>
                  <a:solidFill>
                    <a:srgbClr val="333333"/>
                  </a:solidFill>
                </a:uFill>
                <a:latin typeface="Arial"/>
                <a:ea typeface="Arial"/>
                <a:cs typeface="Arial"/>
                <a:sym typeface="Arial"/>
              </a:defRPr>
            </a:pPr>
            <a:r>
              <a:rPr>
                <a:hlinkClick r:id="rId3"/>
              </a:rPr>
              <a:t>Fanslow J</a:t>
            </a:r>
            <a:r>
              <a:rPr u="none">
                <a:solidFill>
                  <a:srgbClr val="000000"/>
                </a:solidFill>
              </a:rPr>
              <a:t>1, </a:t>
            </a:r>
            <a:r>
              <a:rPr>
                <a:hlinkClick r:id="rId4"/>
              </a:rPr>
              <a:t>Silva M</a:t>
            </a:r>
            <a:r>
              <a:rPr u="none">
                <a:solidFill>
                  <a:srgbClr val="000000"/>
                </a:solidFill>
              </a:rPr>
              <a:t>, </a:t>
            </a:r>
            <a:r>
              <a:rPr>
                <a:hlinkClick r:id="rId5"/>
              </a:rPr>
              <a:t>Whitehead A</a:t>
            </a:r>
            <a:r>
              <a:rPr u="none">
                <a:solidFill>
                  <a:srgbClr val="000000"/>
                </a:solidFill>
              </a:rPr>
              <a:t>, </a:t>
            </a:r>
            <a:r>
              <a:rPr>
                <a:hlinkClick r:id="rId6"/>
              </a:rPr>
              <a:t>Robinson E</a:t>
            </a:r>
            <a:r>
              <a:t>[Indexed for MEDLINE]</a:t>
            </a:r>
          </a:p>
          <a:p>
            <a:pPr algn="l" defTabSz="182880">
              <a:defRPr sz="520">
                <a:uFill>
                  <a:solidFill>
                    <a:srgbClr val="333333"/>
                  </a:solidFill>
                </a:uFill>
                <a:latin typeface="Arial"/>
                <a:ea typeface="Arial"/>
                <a:cs typeface="Arial"/>
                <a:sym typeface="Arial"/>
              </a:defRPr>
            </a:pPr>
            <a:endParaRPr/>
          </a:p>
        </p:txBody>
      </p:sp>
      <p:sp>
        <p:nvSpPr>
          <p:cNvPr id="307" name="Dre Perrine Millet. PH en gynécologie obstétrique…"/>
          <p:cNvSpPr txBox="1"/>
          <p:nvPr/>
        </p:nvSpPr>
        <p:spPr>
          <a:xfrm>
            <a:off x="3848100" y="9082637"/>
            <a:ext cx="10464800"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30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Capture d’écran 2018-12-11 à 16.09.40.png" descr="Capture d’écran 2018-12-11 à 16.09.40.png"/>
          <p:cNvPicPr>
            <a:picLocks noChangeAspect="1"/>
          </p:cNvPicPr>
          <p:nvPr/>
        </p:nvPicPr>
        <p:blipFill>
          <a:blip r:embed="rId2">
            <a:extLst/>
          </a:blip>
          <a:stretch>
            <a:fillRect/>
          </a:stretch>
        </p:blipFill>
        <p:spPr>
          <a:xfrm>
            <a:off x="-378042" y="3841750"/>
            <a:ext cx="13964084" cy="4390331"/>
          </a:xfrm>
          <a:prstGeom prst="rect">
            <a:avLst/>
          </a:prstGeom>
          <a:ln w="12700">
            <a:miter lim="400000"/>
          </a:ln>
        </p:spPr>
      </p:pic>
      <p:sp>
        <p:nvSpPr>
          <p:cNvPr id="311" name="Dre Perrine Millet. PH en gynécologie obstétrique…"/>
          <p:cNvSpPr txBox="1"/>
          <p:nvPr/>
        </p:nvSpPr>
        <p:spPr>
          <a:xfrm>
            <a:off x="3848100" y="9082637"/>
            <a:ext cx="10464800"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312" name="Association entre violence conjugale,…"/>
          <p:cNvSpPr txBox="1"/>
          <p:nvPr/>
        </p:nvSpPr>
        <p:spPr>
          <a:xfrm>
            <a:off x="1749094" y="513689"/>
            <a:ext cx="9709812" cy="2439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200">
                <a:solidFill>
                  <a:srgbClr val="0433FF"/>
                </a:solidFill>
              </a:defRPr>
            </a:pPr>
            <a:r>
              <a:rPr sz="4000"/>
              <a:t>Association entre violence conjugale,</a:t>
            </a:r>
          </a:p>
          <a:p>
            <a:pPr>
              <a:defRPr sz="3200">
                <a:solidFill>
                  <a:srgbClr val="0433FF"/>
                </a:solidFill>
              </a:defRPr>
            </a:pPr>
            <a:r>
              <a:rPr b="0"/>
              <a:t> VIP (violence intra partenaire)</a:t>
            </a:r>
            <a:r>
              <a:rPr sz="4000"/>
              <a:t> </a:t>
            </a:r>
          </a:p>
          <a:p>
            <a:pPr>
              <a:defRPr sz="3200">
                <a:solidFill>
                  <a:srgbClr val="0433FF"/>
                </a:solidFill>
              </a:defRPr>
            </a:pPr>
            <a:r>
              <a:rPr sz="4000"/>
              <a:t>et Interruption volontaire de grossesse</a:t>
            </a:r>
            <a:r>
              <a:t>,</a:t>
            </a:r>
          </a:p>
          <a:p>
            <a:pPr>
              <a:defRPr sz="3200" b="0">
                <a:solidFill>
                  <a:srgbClr val="0433FF"/>
                </a:solidFill>
              </a:defRPr>
            </a:pPr>
            <a:r>
              <a:t> TOP (Termination of pregnancy )</a:t>
            </a:r>
          </a:p>
        </p:txBody>
      </p:sp>
      <p:sp>
        <p:nvSpPr>
          <p:cNvPr id="31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Revue systématique (suite PLoS One 2014)"/>
          <p:cNvSpPr txBox="1">
            <a:spLocks noGrp="1"/>
          </p:cNvSpPr>
          <p:nvPr>
            <p:ph type="body" sz="quarter" idx="1"/>
          </p:nvPr>
        </p:nvSpPr>
        <p:spPr>
          <a:xfrm>
            <a:off x="952500" y="124257"/>
            <a:ext cx="11099800" cy="726761"/>
          </a:xfrm>
          <a:prstGeom prst="rect">
            <a:avLst/>
          </a:prstGeom>
        </p:spPr>
        <p:txBody>
          <a:bodyPr/>
          <a:lstStyle>
            <a:lvl1pPr>
              <a:defRPr>
                <a:solidFill>
                  <a:srgbClr val="0433FF"/>
                </a:solidFill>
              </a:defRPr>
            </a:lvl1pPr>
          </a:lstStyle>
          <a:p>
            <a:r>
              <a:t>Revue systématique (suite PLoS One 2014)</a:t>
            </a:r>
          </a:p>
        </p:txBody>
      </p:sp>
      <p:pic>
        <p:nvPicPr>
          <p:cNvPr id="316" name="Capture d’écran 2018-12-11 à 16.21.40.png" descr="Capture d’écran 2018-12-11 à 16.21.40.png"/>
          <p:cNvPicPr>
            <a:picLocks noChangeAspect="1"/>
          </p:cNvPicPr>
          <p:nvPr/>
        </p:nvPicPr>
        <p:blipFill>
          <a:blip r:embed="rId2">
            <a:extLst/>
          </a:blip>
          <a:stretch>
            <a:fillRect/>
          </a:stretch>
        </p:blipFill>
        <p:spPr>
          <a:xfrm>
            <a:off x="1127612" y="846426"/>
            <a:ext cx="10749576" cy="8432479"/>
          </a:xfrm>
          <a:prstGeom prst="rect">
            <a:avLst/>
          </a:prstGeom>
          <a:ln w="12700">
            <a:miter lim="400000"/>
          </a:ln>
        </p:spPr>
      </p:pic>
      <p:sp>
        <p:nvSpPr>
          <p:cNvPr id="317" name="Dre Perrine Millet. PH en gynécologie obstétrique…"/>
          <p:cNvSpPr txBox="1"/>
          <p:nvPr/>
        </p:nvSpPr>
        <p:spPr>
          <a:xfrm>
            <a:off x="3848100" y="9082637"/>
            <a:ext cx="10464800"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31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DIU Violence faite aux femmes.mp4" descr="DIU Violence faite aux femmes.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546100" y="984250"/>
            <a:ext cx="13004800" cy="7315200"/>
          </a:xfrm>
          <a:prstGeom prst="rect">
            <a:avLst/>
          </a:prstGeom>
          <a:ln w="12700">
            <a:miter lim="400000"/>
          </a:ln>
        </p:spPr>
      </p:pic>
      <p:sp>
        <p:nvSpPr>
          <p:cNvPr id="182" name="Dre Perrine Millet. PH en gynécologie obstétrique…"/>
          <p:cNvSpPr txBox="1"/>
          <p:nvPr/>
        </p:nvSpPr>
        <p:spPr>
          <a:xfrm>
            <a:off x="3937000" y="9161313"/>
            <a:ext cx="10464800" cy="562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183" name="Numéro de diapositive"/>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atin typeface="Helvetica Light"/>
                <a:ea typeface="Helvetica Light"/>
                <a:cs typeface="Helvetica Light"/>
                <a:sym typeface="Helvetica Light"/>
              </a:defRPr>
            </a:lvl1pPr>
          </a:lstStyle>
          <a:p>
            <a:fld id="{86CB4B4D-7CA3-9044-876B-883B54F8677D}" type="slidenum">
              <a:t>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59994" fill="hold"/>
                                        <p:tgtEl>
                                          <p:spTgt spid="18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81"/>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Dre Perrine Millet. PH en gynécologie obstétrique…"/>
          <p:cNvSpPr txBox="1"/>
          <p:nvPr/>
        </p:nvSpPr>
        <p:spPr>
          <a:xfrm>
            <a:off x="5698480" y="9082637"/>
            <a:ext cx="8830320"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321" name="Texte"/>
          <p:cNvSpPr txBox="1"/>
          <p:nvPr/>
        </p:nvSpPr>
        <p:spPr>
          <a:xfrm>
            <a:off x="-536672" y="-3737547"/>
            <a:ext cx="127001" cy="452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355600">
              <a:defRPr sz="1200" b="0"/>
            </a:pPr>
            <a:endParaRPr/>
          </a:p>
        </p:txBody>
      </p:sp>
      <p:graphicFrame>
        <p:nvGraphicFramePr>
          <p:cNvPr id="322" name="Avant l’âge de 16 ans"/>
          <p:cNvGraphicFramePr/>
          <p:nvPr/>
        </p:nvGraphicFramePr>
        <p:xfrm>
          <a:off x="-100691" y="1679571"/>
          <a:ext cx="12945576" cy="6387355"/>
        </p:xfrm>
        <a:graphic>
          <a:graphicData uri="http://schemas.openxmlformats.org/drawingml/2006/table">
            <a:tbl>
              <a:tblPr firstRow="1" firstCol="1">
                <a:tableStyleId>{4C3C2611-4C71-4FC5-86AE-919BDF0F9419}</a:tableStyleId>
              </a:tblPr>
              <a:tblGrid>
                <a:gridCol w="2588226"/>
                <a:gridCol w="2588226"/>
                <a:gridCol w="2588226"/>
                <a:gridCol w="2588226"/>
                <a:gridCol w="2588226"/>
              </a:tblGrid>
              <a:tr h="512595">
                <a:tc gridSpan="5">
                  <a:txBody>
                    <a:bodyPr/>
                    <a:lstStyle/>
                    <a:p>
                      <a:pPr defTabSz="457200">
                        <a:spcBef>
                          <a:spcPts val="600"/>
                        </a:spcBef>
                        <a:defRPr sz="1800" b="0">
                          <a:solidFill>
                            <a:srgbClr val="000000"/>
                          </a:solidFill>
                        </a:defRPr>
                      </a:pPr>
                      <a:r>
                        <a:rPr sz="2200" b="1">
                          <a:solidFill>
                            <a:srgbClr val="0433FF"/>
                          </a:solidFill>
                          <a:sym typeface="Helvetica Neue"/>
                        </a:rPr>
                        <a:t>Avant l’âge de 16 ans</a:t>
                      </a:r>
                    </a:p>
                  </a:txBody>
                  <a:tcPr marL="50800" marR="50800" marT="50800" marB="50800" anchor="ctr" horzOverflow="overflow">
                    <a:lnL/>
                    <a:lnR/>
                    <a:lnT/>
                    <a:lnB w="4445">
                      <a:solidFill>
                        <a:srgbClr val="000000"/>
                      </a:solidFill>
                      <a:miter lim="400000"/>
                    </a:lnB>
                    <a:solidFill>
                      <a:srgbClr val="000000">
                        <a:alpha val="0"/>
                      </a:srgb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758791">
                <a:tc>
                  <a:txBody>
                    <a:bodyPr/>
                    <a:lstStyle/>
                    <a:p>
                      <a:pPr algn="l" defTabSz="457200">
                        <a:defRPr sz="1000">
                          <a:solidFill>
                            <a:srgbClr val="000000"/>
                          </a:solidFill>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1000" b="1">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1000" b="1">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1000" b="1">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1000" b="1">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r>
              <a:tr h="2107092">
                <a:tc>
                  <a:txBody>
                    <a:bodyPr/>
                    <a:lstStyle/>
                    <a:p>
                      <a:pPr algn="l" defTabSz="457200">
                        <a:defRPr sz="1000">
                          <a:solidFill>
                            <a:srgbClr val="000000"/>
                          </a:solidFill>
                          <a:sym typeface="Helvetica Neue"/>
                        </a:defRPr>
                      </a:pPr>
                      <a:endParaRP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defTabSz="457200">
                        <a:defRPr sz="1800"/>
                      </a:pPr>
                      <a:r>
                        <a:rPr sz="2200" b="1">
                          <a:sym typeface="Helvetica Neue"/>
                        </a:rPr>
                        <a:t>Aucune violence</a:t>
                      </a:r>
                    </a:p>
                  </a:txBody>
                  <a:tcPr marL="50800" marR="50800" marT="50800" marB="50800" anchor="ctr"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solidFill>
                      <a:schemeClr val="accent2">
                        <a:hueOff val="-85259"/>
                        <a:satOff val="14347"/>
                        <a:lumOff val="22373"/>
                      </a:schemeClr>
                    </a:solidFill>
                  </a:tcPr>
                </a:tc>
                <a:tc>
                  <a:txBody>
                    <a:bodyPr/>
                    <a:lstStyle/>
                    <a:p>
                      <a:pPr defTabSz="457200">
                        <a:defRPr sz="1800"/>
                      </a:pPr>
                      <a:r>
                        <a:rPr sz="2200" b="1">
                          <a:sym typeface="Helvetica Neue"/>
                        </a:rPr>
                        <a:t>Violences physiques</a:t>
                      </a:r>
                    </a:p>
                  </a:txBody>
                  <a:tcPr marL="50800" marR="50800" marT="50800" marB="50800" anchor="ctr"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solidFill>
                      <a:schemeClr val="accent2">
                        <a:hueOff val="-85259"/>
                        <a:satOff val="14347"/>
                        <a:lumOff val="22373"/>
                      </a:schemeClr>
                    </a:solidFill>
                  </a:tcPr>
                </a:tc>
                <a:tc>
                  <a:txBody>
                    <a:bodyPr/>
                    <a:lstStyle/>
                    <a:p>
                      <a:pPr defTabSz="457200">
                        <a:defRPr sz="1800"/>
                      </a:pPr>
                      <a:r>
                        <a:rPr sz="2200" b="1">
                          <a:sym typeface="Helvetica Neue"/>
                        </a:rPr>
                        <a:t>Agresssions sexuelles</a:t>
                      </a:r>
                    </a:p>
                  </a:txBody>
                  <a:tcPr marL="50800" marR="50800" marT="50800" marB="50800" anchor="ctr"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solidFill>
                      <a:schemeClr val="accent2">
                        <a:hueOff val="-85259"/>
                        <a:satOff val="14347"/>
                        <a:lumOff val="22373"/>
                      </a:schemeClr>
                    </a:solidFill>
                  </a:tcPr>
                </a:tc>
                <a:tc>
                  <a:txBody>
                    <a:bodyPr/>
                    <a:lstStyle/>
                    <a:p>
                      <a:pPr defTabSz="457200">
                        <a:defRPr sz="1800"/>
                      </a:pPr>
                      <a:r>
                        <a:rPr sz="2200" b="1">
                          <a:sym typeface="Helvetica Neue"/>
                        </a:rPr>
                        <a:t>Violences physiques et agressions sexuelles </a:t>
                      </a:r>
                    </a:p>
                  </a:txBody>
                  <a:tcPr marL="50800" marR="50800" marT="50800" marB="50800" anchor="ctr"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solidFill>
                      <a:schemeClr val="accent2">
                        <a:hueOff val="-85259"/>
                        <a:satOff val="14347"/>
                        <a:lumOff val="22373"/>
                      </a:schemeClr>
                    </a:solidFill>
                  </a:tcPr>
                </a:tc>
              </a:tr>
              <a:tr h="1200734">
                <a:tc>
                  <a:txBody>
                    <a:bodyPr/>
                    <a:lstStyle/>
                    <a:p>
                      <a:pPr defTabSz="457200">
                        <a:defRPr sz="1800" b="0">
                          <a:solidFill>
                            <a:srgbClr val="000000"/>
                          </a:solidFill>
                        </a:defRPr>
                      </a:pPr>
                      <a:r>
                        <a:rPr sz="2200" b="1">
                          <a:sym typeface="Helvetica Neue"/>
                        </a:rPr>
                        <a:t>1er rapport non protégé</a:t>
                      </a:r>
                    </a:p>
                  </a:txBody>
                  <a:tcPr marL="50800" marR="50800" marT="50800" marB="50800" anchor="ctr"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defTabSz="457200">
                        <a:defRPr sz="1800"/>
                      </a:pPr>
                      <a:r>
                        <a:rPr sz="2200">
                          <a:sym typeface="Helvetica Neue"/>
                        </a:rPr>
                        <a:t>15 %</a:t>
                      </a:r>
                    </a:p>
                  </a:txBody>
                  <a:tcPr marL="50800" marR="50800" marT="50800" marB="508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2200">
                          <a:sym typeface="Helvetica Neue"/>
                        </a:rPr>
                        <a:t>26 %</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2200">
                          <a:sym typeface="Helvetica Neue"/>
                        </a:rPr>
                        <a:t>29 %</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2200">
                          <a:sym typeface="Helvetica Neue"/>
                        </a:rPr>
                        <a:t>32 %</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1200734">
                <a:tc>
                  <a:txBody>
                    <a:bodyPr/>
                    <a:lstStyle/>
                    <a:p>
                      <a:pPr defTabSz="457200">
                        <a:defRPr sz="1800" b="0">
                          <a:solidFill>
                            <a:srgbClr val="000000"/>
                          </a:solidFill>
                        </a:defRPr>
                      </a:pPr>
                      <a:r>
                        <a:rPr sz="2200" b="1">
                          <a:sym typeface="Helvetica Neue"/>
                        </a:rPr>
                        <a:t>Contraception d'urgence</a:t>
                      </a:r>
                    </a:p>
                  </a:txBody>
                  <a:tcPr marL="50800" marR="50800" marT="50800" marB="50800" anchor="ctr"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defTabSz="457200">
                        <a:defRPr sz="1800"/>
                      </a:pPr>
                      <a:r>
                        <a:rPr sz="2200">
                          <a:sym typeface="Helvetica Neue"/>
                        </a:rPr>
                        <a:t>41 %</a:t>
                      </a:r>
                    </a:p>
                  </a:txBody>
                  <a:tcPr marL="50800" marR="50800" marT="50800" marB="508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2200">
                          <a:sym typeface="Helvetica Neue"/>
                        </a:rPr>
                        <a:t>58 %</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2200">
                          <a:sym typeface="Helvetica Neue"/>
                        </a:rPr>
                        <a:t>52 %</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2200">
                          <a:sym typeface="Helvetica Neue"/>
                        </a:rPr>
                        <a:t>68 %</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751677">
                <a:tc>
                  <a:txBody>
                    <a:bodyPr/>
                    <a:lstStyle/>
                    <a:p>
                      <a:pPr defTabSz="457200">
                        <a:defRPr sz="1800" b="0">
                          <a:solidFill>
                            <a:srgbClr val="000000"/>
                          </a:solidFill>
                        </a:defRPr>
                      </a:pPr>
                      <a:r>
                        <a:rPr sz="2200" b="1">
                          <a:sym typeface="Helvetica Neue"/>
                        </a:rPr>
                        <a:t>IVG</a:t>
                      </a:r>
                    </a:p>
                  </a:txBody>
                  <a:tcPr marL="50800" marR="50800" marT="50800" marB="50800" anchor="ctr"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chemeClr val="accent2">
                        <a:hueOff val="-85259"/>
                        <a:satOff val="14347"/>
                        <a:lumOff val="22373"/>
                      </a:schemeClr>
                    </a:solidFill>
                  </a:tcPr>
                </a:tc>
                <a:tc>
                  <a:txBody>
                    <a:bodyPr/>
                    <a:lstStyle/>
                    <a:p>
                      <a:pPr defTabSz="457200">
                        <a:defRPr sz="1800"/>
                      </a:pPr>
                      <a:r>
                        <a:rPr sz="2200">
                          <a:sym typeface="Helvetica Neue"/>
                        </a:rPr>
                        <a:t>8 %</a:t>
                      </a:r>
                    </a:p>
                  </a:txBody>
                  <a:tcPr marL="50800" marR="50800" marT="50800" marB="508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2200">
                          <a:sym typeface="Helvetica Neue"/>
                        </a:rPr>
                        <a:t>12 %</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2200">
                          <a:sym typeface="Helvetica Neue"/>
                        </a:rPr>
                        <a:t>15 %</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2200">
                          <a:sym typeface="Helvetica Neue"/>
                        </a:rPr>
                        <a:t>26 %</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2"/>
                    </a:solidFill>
                  </a:tcPr>
                </a:tc>
              </a:tr>
            </a:tbl>
          </a:graphicData>
        </a:graphic>
      </p:graphicFrame>
      <p:sp>
        <p:nvSpPr>
          <p:cNvPr id="323" name="Comportements sexistes et Violences envers les filles…"/>
          <p:cNvSpPr txBox="1"/>
          <p:nvPr/>
        </p:nvSpPr>
        <p:spPr>
          <a:xfrm>
            <a:off x="263788" y="211576"/>
            <a:ext cx="12212173" cy="2561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defRPr sz="2800">
                <a:solidFill>
                  <a:srgbClr val="0433FF"/>
                </a:solidFill>
              </a:defRPr>
            </a:pPr>
            <a:r>
              <a:t>Comportements sexistes et Violences envers les filles </a:t>
            </a:r>
          </a:p>
          <a:p>
            <a:pPr defTabSz="457200">
              <a:defRPr sz="2800">
                <a:solidFill>
                  <a:srgbClr val="0433FF"/>
                </a:solidFill>
              </a:defRPr>
            </a:pPr>
            <a:r>
              <a:t> / 1 566 jeunes filles de Seine St Denis</a:t>
            </a:r>
          </a:p>
          <a:p>
            <a:pPr defTabSz="457200">
              <a:defRPr sz="2800">
                <a:solidFill>
                  <a:srgbClr val="0433FF"/>
                </a:solidFill>
              </a:defRPr>
            </a:pPr>
            <a:r>
              <a:t>âgées de 18 à 21 ans </a:t>
            </a:r>
          </a:p>
          <a:p>
            <a:pPr defTabSz="457200">
              <a:defRPr sz="1900" b="0">
                <a:solidFill>
                  <a:srgbClr val="0433FF"/>
                </a:solidFill>
              </a:defRPr>
            </a:pPr>
            <a:r>
              <a:t>Maryse Jaspard  INED 2007</a:t>
            </a:r>
          </a:p>
          <a:p>
            <a:pPr defTabSz="457200">
              <a:defRPr sz="2500">
                <a:solidFill>
                  <a:srgbClr val="0433FF"/>
                </a:solidFill>
              </a:defRPr>
            </a:pPr>
            <a:endParaRPr/>
          </a:p>
          <a:p>
            <a:pPr algn="just" defTabSz="457200">
              <a:defRPr sz="1100">
                <a:solidFill>
                  <a:srgbClr val="0433FF"/>
                </a:solidFill>
              </a:defRPr>
            </a:pPr>
            <a:endParaRPr/>
          </a:p>
          <a:p>
            <a:pPr algn="just" defTabSz="457200">
              <a:defRPr sz="1100">
                <a:solidFill>
                  <a:srgbClr val="0433FF"/>
                </a:solidFill>
              </a:defRPr>
            </a:pPr>
            <a:endParaRPr/>
          </a:p>
        </p:txBody>
      </p:sp>
      <p:sp>
        <p:nvSpPr>
          <p:cNvPr id="324" name="Les jeunes femmes ayant vécu des violences physiques + des agressions sexuelles avortent 3,25 fois plus que celles qui n’ont subi aucune violence"/>
          <p:cNvSpPr txBox="1"/>
          <p:nvPr/>
        </p:nvSpPr>
        <p:spPr>
          <a:xfrm>
            <a:off x="952711" y="8287464"/>
            <a:ext cx="10834328" cy="123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defRPr sz="2500">
                <a:solidFill>
                  <a:srgbClr val="0433FF"/>
                </a:solidFill>
              </a:defRPr>
            </a:lvl1pPr>
          </a:lstStyle>
          <a:p>
            <a:r>
              <a:t>Les jeunes femmes ayant vécu des violences physiques + des agressions sexuelles avortent 3,25 fois plus que celles qui n’ont subi aucune violence</a:t>
            </a:r>
          </a:p>
        </p:txBody>
      </p:sp>
      <p:sp>
        <p:nvSpPr>
          <p:cNvPr id="32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Image" descr="Image"/>
          <p:cNvPicPr>
            <a:picLocks noChangeAspect="1"/>
          </p:cNvPicPr>
          <p:nvPr/>
        </p:nvPicPr>
        <p:blipFill>
          <a:blip r:embed="rId2">
            <a:extLst/>
          </a:blip>
          <a:stretch>
            <a:fillRect/>
          </a:stretch>
        </p:blipFill>
        <p:spPr>
          <a:xfrm>
            <a:off x="-264874" y="19100"/>
            <a:ext cx="11757509" cy="10299577"/>
          </a:xfrm>
          <a:prstGeom prst="rect">
            <a:avLst/>
          </a:prstGeom>
          <a:ln w="12700">
            <a:miter lim="400000"/>
          </a:ln>
        </p:spPr>
      </p:pic>
      <p:sp>
        <p:nvSpPr>
          <p:cNvPr id="328" name="Figure"/>
          <p:cNvSpPr/>
          <p:nvPr/>
        </p:nvSpPr>
        <p:spPr>
          <a:xfrm>
            <a:off x="2908895" y="6716412"/>
            <a:ext cx="3245694" cy="330350"/>
          </a:xfrm>
          <a:custGeom>
            <a:avLst/>
            <a:gdLst/>
            <a:ahLst/>
            <a:cxnLst>
              <a:cxn ang="0">
                <a:pos x="wd2" y="hd2"/>
              </a:cxn>
              <a:cxn ang="5400000">
                <a:pos x="wd2" y="hd2"/>
              </a:cxn>
              <a:cxn ang="10800000">
                <a:pos x="wd2" y="hd2"/>
              </a:cxn>
              <a:cxn ang="16200000">
                <a:pos x="wd2" y="hd2"/>
              </a:cxn>
            </a:cxnLst>
            <a:rect l="0" t="0" r="r" b="b"/>
            <a:pathLst>
              <a:path w="21600" h="21600" extrusionOk="0">
                <a:moveTo>
                  <a:pt x="0" y="386"/>
                </a:moveTo>
                <a:lnTo>
                  <a:pt x="17" y="21600"/>
                </a:lnTo>
                <a:lnTo>
                  <a:pt x="21466" y="21243"/>
                </a:lnTo>
                <a:lnTo>
                  <a:pt x="21600" y="0"/>
                </a:lnTo>
                <a:lnTo>
                  <a:pt x="0" y="386"/>
                </a:lnTo>
                <a:close/>
              </a:path>
            </a:pathLst>
          </a:custGeom>
          <a:ln w="508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29" name="Figure"/>
          <p:cNvSpPr/>
          <p:nvPr/>
        </p:nvSpPr>
        <p:spPr>
          <a:xfrm>
            <a:off x="4975900" y="6415581"/>
            <a:ext cx="3172719" cy="325689"/>
          </a:xfrm>
          <a:custGeom>
            <a:avLst/>
            <a:gdLst/>
            <a:ahLst/>
            <a:cxnLst>
              <a:cxn ang="0">
                <a:pos x="wd2" y="hd2"/>
              </a:cxn>
              <a:cxn ang="5400000">
                <a:pos x="wd2" y="hd2"/>
              </a:cxn>
              <a:cxn ang="10800000">
                <a:pos x="wd2" y="hd2"/>
              </a:cxn>
              <a:cxn ang="16200000">
                <a:pos x="wd2" y="hd2"/>
              </a:cxn>
            </a:cxnLst>
            <a:rect l="0" t="0" r="r" b="b"/>
            <a:pathLst>
              <a:path w="21600" h="21600" extrusionOk="0">
                <a:moveTo>
                  <a:pt x="8171" y="21600"/>
                </a:moveTo>
                <a:lnTo>
                  <a:pt x="21575" y="20771"/>
                </a:lnTo>
                <a:lnTo>
                  <a:pt x="21600" y="49"/>
                </a:lnTo>
                <a:lnTo>
                  <a:pt x="0" y="0"/>
                </a:lnTo>
                <a:lnTo>
                  <a:pt x="41" y="20573"/>
                </a:lnTo>
                <a:lnTo>
                  <a:pt x="8171" y="21600"/>
                </a:lnTo>
                <a:close/>
              </a:path>
            </a:pathLst>
          </a:custGeom>
          <a:ln w="635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0" name="Triangle"/>
          <p:cNvSpPr/>
          <p:nvPr/>
        </p:nvSpPr>
        <p:spPr>
          <a:xfrm>
            <a:off x="6191746" y="7006183"/>
            <a:ext cx="3254921" cy="209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21600"/>
                </a:lnTo>
                <a:close/>
              </a:path>
            </a:pathLst>
          </a:custGeom>
          <a:ln w="76200">
            <a:solidFill>
              <a:srgbClr val="0433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1" name="Figure"/>
          <p:cNvSpPr/>
          <p:nvPr/>
        </p:nvSpPr>
        <p:spPr>
          <a:xfrm>
            <a:off x="5196377" y="7030209"/>
            <a:ext cx="3167714" cy="286430"/>
          </a:xfrm>
          <a:custGeom>
            <a:avLst/>
            <a:gdLst/>
            <a:ahLst/>
            <a:cxnLst>
              <a:cxn ang="0">
                <a:pos x="wd2" y="hd2"/>
              </a:cxn>
              <a:cxn ang="5400000">
                <a:pos x="wd2" y="hd2"/>
              </a:cxn>
              <a:cxn ang="10800000">
                <a:pos x="wd2" y="hd2"/>
              </a:cxn>
              <a:cxn ang="16200000">
                <a:pos x="wd2" y="hd2"/>
              </a:cxn>
            </a:cxnLst>
            <a:rect l="0" t="0" r="r" b="b"/>
            <a:pathLst>
              <a:path w="21600" h="21600" extrusionOk="0">
                <a:moveTo>
                  <a:pt x="278" y="20792"/>
                </a:moveTo>
                <a:lnTo>
                  <a:pt x="21600" y="21600"/>
                </a:lnTo>
                <a:lnTo>
                  <a:pt x="21557" y="2184"/>
                </a:lnTo>
                <a:lnTo>
                  <a:pt x="0" y="0"/>
                </a:lnTo>
                <a:lnTo>
                  <a:pt x="278" y="20792"/>
                </a:lnTo>
                <a:close/>
              </a:path>
            </a:pathLst>
          </a:custGeom>
          <a:ln w="63500">
            <a:solidFill>
              <a:srgbClr val="0433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2" name="Dre Perrine Millet. PH en gynécologie obstétrique…"/>
          <p:cNvSpPr txBox="1"/>
          <p:nvPr/>
        </p:nvSpPr>
        <p:spPr>
          <a:xfrm>
            <a:off x="4695180" y="8942937"/>
            <a:ext cx="8830320"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33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IVG et VFF"/>
          <p:cNvSpPr txBox="1">
            <a:spLocks noGrp="1"/>
          </p:cNvSpPr>
          <p:nvPr>
            <p:ph type="ctrTitle"/>
          </p:nvPr>
        </p:nvSpPr>
        <p:spPr>
          <a:xfrm>
            <a:off x="1270000" y="136590"/>
            <a:ext cx="10464800" cy="1334997"/>
          </a:xfrm>
          <a:prstGeom prst="rect">
            <a:avLst/>
          </a:prstGeom>
        </p:spPr>
        <p:txBody>
          <a:bodyPr anchor="ctr"/>
          <a:lstStyle>
            <a:lvl1pPr>
              <a:defRPr sz="5200"/>
            </a:lvl1pPr>
          </a:lstStyle>
          <a:p>
            <a:r>
              <a:t>IVG et VFF</a:t>
            </a:r>
          </a:p>
        </p:txBody>
      </p:sp>
      <p:sp>
        <p:nvSpPr>
          <p:cNvPr id="336" name="Dre Perrine Millet. PH en gynécologie obstétrique…"/>
          <p:cNvSpPr txBox="1"/>
          <p:nvPr/>
        </p:nvSpPr>
        <p:spPr>
          <a:xfrm>
            <a:off x="4783999" y="9082637"/>
            <a:ext cx="10464801"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337" name="« L’intérêt du dépistage systématique des violences faites aux femmes au cours de l’entretien préalable à un avortement dans la pratique des conseillères conjugales et familiales »…"/>
          <p:cNvSpPr txBox="1"/>
          <p:nvPr/>
        </p:nvSpPr>
        <p:spPr>
          <a:xfrm>
            <a:off x="152074" y="1705005"/>
            <a:ext cx="12646075" cy="61403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49580">
              <a:defRPr sz="4600" b="0">
                <a:uFill>
                  <a:solidFill>
                    <a:srgbClr val="000000"/>
                  </a:solidFill>
                </a:uFill>
                <a:latin typeface="Times New Roman"/>
                <a:ea typeface="Times New Roman"/>
                <a:cs typeface="Times New Roman"/>
                <a:sym typeface="Times New Roman"/>
              </a:defRPr>
            </a:pPr>
            <a:r>
              <a:rPr>
                <a:solidFill>
                  <a:srgbClr val="0433FF"/>
                </a:solidFill>
                <a:uFill>
                  <a:solidFill>
                    <a:srgbClr val="353535"/>
                  </a:solidFill>
                </a:uFill>
                <a:latin typeface="Arial"/>
                <a:ea typeface="Arial"/>
                <a:cs typeface="Arial"/>
                <a:sym typeface="Arial"/>
              </a:rPr>
              <a:t> </a:t>
            </a:r>
            <a:r>
              <a:rPr b="1">
                <a:solidFill>
                  <a:srgbClr val="0433FF"/>
                </a:solidFill>
                <a:uFill>
                  <a:solidFill>
                    <a:srgbClr val="353535"/>
                  </a:solidFill>
                </a:uFill>
                <a:latin typeface="Arial"/>
                <a:ea typeface="Arial"/>
                <a:cs typeface="Arial"/>
                <a:sym typeface="Arial"/>
              </a:rPr>
              <a:t>« L’intérêt du dépistage systématique des violences faites aux femmes au cours de l’entretien préalable à un avortement dans la pratique des conseillères conjugales et familiales »</a:t>
            </a:r>
          </a:p>
          <a:p>
            <a:pPr defTabSz="449580">
              <a:defRPr sz="4600" b="0">
                <a:uFill>
                  <a:solidFill>
                    <a:srgbClr val="000000"/>
                  </a:solidFill>
                </a:uFill>
                <a:latin typeface="Times New Roman"/>
                <a:ea typeface="Times New Roman"/>
                <a:cs typeface="Times New Roman"/>
                <a:sym typeface="Times New Roman"/>
              </a:defRPr>
            </a:pPr>
            <a:r>
              <a:rPr b="1">
                <a:solidFill>
                  <a:srgbClr val="0433FF"/>
                </a:solidFill>
                <a:uFill>
                  <a:solidFill>
                    <a:srgbClr val="353535"/>
                  </a:solidFill>
                </a:uFill>
                <a:latin typeface="Arial"/>
                <a:ea typeface="Arial"/>
                <a:cs typeface="Arial"/>
                <a:sym typeface="Arial"/>
              </a:rPr>
              <a:t> </a:t>
            </a:r>
            <a:r>
              <a:rPr>
                <a:solidFill>
                  <a:srgbClr val="0433FF"/>
                </a:solidFill>
                <a:uFill>
                  <a:solidFill>
                    <a:srgbClr val="353535"/>
                  </a:solidFill>
                </a:uFill>
                <a:latin typeface="Arial"/>
                <a:ea typeface="Arial"/>
                <a:cs typeface="Arial"/>
                <a:sym typeface="Arial"/>
              </a:rPr>
              <a:t>M</a:t>
            </a:r>
            <a:r>
              <a:rPr sz="4000">
                <a:solidFill>
                  <a:srgbClr val="0433FF"/>
                </a:solidFill>
                <a:uFill>
                  <a:solidFill>
                    <a:srgbClr val="353535"/>
                  </a:solidFill>
                </a:uFill>
                <a:latin typeface="Arial"/>
                <a:ea typeface="Arial"/>
                <a:cs typeface="Arial"/>
                <a:sym typeface="Arial"/>
              </a:rPr>
              <a:t>émoire octobre 2009 DU Victimologie</a:t>
            </a:r>
            <a:endParaRPr sz="4000">
              <a:solidFill>
                <a:srgbClr val="353535"/>
              </a:solidFill>
              <a:uFill>
                <a:solidFill>
                  <a:srgbClr val="353535"/>
                </a:solidFill>
              </a:uFill>
              <a:latin typeface="Arial"/>
              <a:ea typeface="Arial"/>
              <a:cs typeface="Arial"/>
              <a:sym typeface="Arial"/>
            </a:endParaRPr>
          </a:p>
          <a:p>
            <a:pPr defTabSz="449580">
              <a:defRPr sz="4000" b="0">
                <a:uFill>
                  <a:solidFill>
                    <a:srgbClr val="000000"/>
                  </a:solidFill>
                </a:uFill>
                <a:latin typeface="Times New Roman"/>
                <a:ea typeface="Times New Roman"/>
                <a:cs typeface="Times New Roman"/>
                <a:sym typeface="Times New Roman"/>
              </a:defRPr>
            </a:pPr>
            <a:r>
              <a:rPr>
                <a:solidFill>
                  <a:srgbClr val="0433FF"/>
                </a:solidFill>
                <a:uFill>
                  <a:solidFill>
                    <a:srgbClr val="353535"/>
                  </a:solidFill>
                </a:uFill>
                <a:latin typeface="Arial"/>
                <a:ea typeface="Arial"/>
                <a:cs typeface="Arial"/>
                <a:sym typeface="Arial"/>
              </a:rPr>
              <a:t>Cécile Sarafis, CCF</a:t>
            </a:r>
            <a:endParaRPr>
              <a:solidFill>
                <a:srgbClr val="353535"/>
              </a:solidFill>
              <a:uFill>
                <a:solidFill>
                  <a:srgbClr val="353535"/>
                </a:solidFill>
              </a:uFill>
              <a:latin typeface="Arial"/>
              <a:ea typeface="Arial"/>
              <a:cs typeface="Arial"/>
              <a:sym typeface="Arial"/>
            </a:endParaRPr>
          </a:p>
          <a:p>
            <a:pPr algn="l" defTabSz="449580">
              <a:defRPr sz="4600" b="0">
                <a:uFill>
                  <a:solidFill>
                    <a:srgbClr val="000000"/>
                  </a:solidFill>
                </a:uFill>
                <a:latin typeface="Times New Roman"/>
                <a:ea typeface="Times New Roman"/>
                <a:cs typeface="Times New Roman"/>
                <a:sym typeface="Times New Roman"/>
              </a:defRPr>
            </a:pPr>
            <a:r>
              <a:rPr>
                <a:solidFill>
                  <a:srgbClr val="353535"/>
                </a:solidFill>
                <a:uFill>
                  <a:solidFill>
                    <a:srgbClr val="353535"/>
                  </a:solidFill>
                </a:uFill>
                <a:latin typeface="Arial"/>
                <a:ea typeface="Arial"/>
                <a:cs typeface="Arial"/>
                <a:sym typeface="Arial"/>
              </a:rPr>
              <a:t> </a:t>
            </a:r>
          </a:p>
          <a:p>
            <a:pPr algn="l" defTabSz="449580">
              <a:defRPr sz="4600" b="0">
                <a:uFill>
                  <a:solidFill>
                    <a:srgbClr val="000000"/>
                  </a:solidFill>
                </a:uFill>
                <a:latin typeface="Times New Roman"/>
                <a:ea typeface="Times New Roman"/>
                <a:cs typeface="Times New Roman"/>
                <a:sym typeface="Times New Roman"/>
              </a:defRPr>
            </a:pPr>
            <a:r>
              <a:rPr sz="3000">
                <a:solidFill>
                  <a:srgbClr val="353535"/>
                </a:solidFill>
                <a:uFill>
                  <a:solidFill>
                    <a:srgbClr val="353535"/>
                  </a:solidFill>
                </a:uFill>
                <a:latin typeface="Arial"/>
                <a:ea typeface="Arial"/>
                <a:cs typeface="Arial"/>
                <a:sym typeface="Arial"/>
              </a:rPr>
              <a:t>[en ligne] </a:t>
            </a:r>
            <a:r>
              <a:rPr sz="3000" u="sng">
                <a:solidFill>
                  <a:srgbClr val="575757"/>
                </a:solidFill>
                <a:uFill>
                  <a:solidFill>
                    <a:srgbClr val="575757"/>
                  </a:solidFill>
                </a:uFill>
                <a:latin typeface="Arial"/>
                <a:ea typeface="Arial"/>
                <a:cs typeface="Arial"/>
                <a:sym typeface="Arial"/>
                <a:hlinkClick r:id="rId2"/>
              </a:rPr>
              <a:t>http://fr.scribd.com/doc/22896527/MEMOIRE-octobre-2009</a:t>
            </a:r>
            <a:r>
              <a:rPr>
                <a:solidFill>
                  <a:srgbClr val="353535"/>
                </a:solidFill>
                <a:uFill>
                  <a:solidFill>
                    <a:srgbClr val="353535"/>
                  </a:solidFill>
                </a:uFill>
                <a:latin typeface="Arial"/>
                <a:ea typeface="Arial"/>
                <a:cs typeface="Arial"/>
                <a:sym typeface="Arial"/>
              </a:rPr>
              <a:t> </a:t>
            </a:r>
          </a:p>
        </p:txBody>
      </p:sp>
      <p:sp>
        <p:nvSpPr>
          <p:cNvPr id="33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35"/>
                                        </p:tgtEl>
                                        <p:attrNameLst>
                                          <p:attrName>style.visibility</p:attrName>
                                        </p:attrNameLst>
                                      </p:cBhvr>
                                      <p:to>
                                        <p:strVal val="visible"/>
                                      </p:to>
                                    </p:set>
                                    <p:anim calcmode="lin" valueType="num">
                                      <p:cBhvr>
                                        <p:cTn id="7" dur="1000" fill="hold"/>
                                        <p:tgtEl>
                                          <p:spTgt spid="335"/>
                                        </p:tgtEl>
                                        <p:attrNameLst>
                                          <p:attrName>ppt_x</p:attrName>
                                        </p:attrNameLst>
                                      </p:cBhvr>
                                      <p:tavLst>
                                        <p:tav tm="0">
                                          <p:val>
                                            <p:strVal val="0-#ppt_w/2"/>
                                          </p:val>
                                        </p:tav>
                                        <p:tav tm="100000">
                                          <p:val>
                                            <p:strVal val="#ppt_x"/>
                                          </p:val>
                                        </p:tav>
                                      </p:tavLst>
                                    </p:anim>
                                    <p:anim calcmode="lin" valueType="num">
                                      <p:cBhvr>
                                        <p:cTn id="8" dur="1000" fill="hold"/>
                                        <p:tgtEl>
                                          <p:spTgt spid="3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337"/>
                                        </p:tgtEl>
                                        <p:attrNameLst>
                                          <p:attrName>style.visibility</p:attrName>
                                        </p:attrNameLst>
                                      </p:cBhvr>
                                      <p:to>
                                        <p:strVal val="visible"/>
                                      </p:to>
                                    </p:set>
                                    <p:anim calcmode="lin" valueType="num">
                                      <p:cBhvr>
                                        <p:cTn id="13" dur="1000" fill="hold"/>
                                        <p:tgtEl>
                                          <p:spTgt spid="337"/>
                                        </p:tgtEl>
                                        <p:attrNameLst>
                                          <p:attrName>ppt_x</p:attrName>
                                        </p:attrNameLst>
                                      </p:cBhvr>
                                      <p:tavLst>
                                        <p:tav tm="0">
                                          <p:val>
                                            <p:strVal val="0-#ppt_w/2"/>
                                          </p:val>
                                        </p:tav>
                                        <p:tav tm="100000">
                                          <p:val>
                                            <p:strVal val="#ppt_x"/>
                                          </p:val>
                                        </p:tav>
                                      </p:tavLst>
                                    </p:anim>
                                    <p:anim calcmode="lin" valueType="num">
                                      <p:cBhvr>
                                        <p:cTn id="14" dur="1000" fill="hold"/>
                                        <p:tgtEl>
                                          <p:spTgt spid="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1" animBg="1" advAuto="0"/>
      <p:bldP spid="337"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pic>
        <p:nvPicPr>
          <p:cNvPr id="341" name="Capture d’écran 2018-12-12 à 16.45.12.png" descr="Capture d’écran 2018-12-12 à 16.45.12.png"/>
          <p:cNvPicPr>
            <a:picLocks noChangeAspect="1"/>
          </p:cNvPicPr>
          <p:nvPr/>
        </p:nvPicPr>
        <p:blipFill>
          <a:blip r:embed="rId2">
            <a:extLst/>
          </a:blip>
          <a:stretch>
            <a:fillRect/>
          </a:stretch>
        </p:blipFill>
        <p:spPr>
          <a:xfrm>
            <a:off x="482110" y="272145"/>
            <a:ext cx="12040580" cy="9068299"/>
          </a:xfrm>
          <a:prstGeom prst="rect">
            <a:avLst/>
          </a:prstGeom>
          <a:ln w="12700">
            <a:miter lim="400000"/>
          </a:ln>
        </p:spPr>
      </p:pic>
      <p:sp>
        <p:nvSpPr>
          <p:cNvPr id="342" name="Dre Perrine Millet. PH en gynécologie obstétrique…"/>
          <p:cNvSpPr txBox="1"/>
          <p:nvPr/>
        </p:nvSpPr>
        <p:spPr>
          <a:xfrm>
            <a:off x="4768981" y="8887415"/>
            <a:ext cx="10464801"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pic>
        <p:nvPicPr>
          <p:cNvPr id="343" name="Capture d’écran 2018-12-12 à 16.50.58.png" descr="Capture d’écran 2018-12-12 à 16.50.58.png"/>
          <p:cNvPicPr>
            <a:picLocks noChangeAspect="1"/>
          </p:cNvPicPr>
          <p:nvPr/>
        </p:nvPicPr>
        <p:blipFill>
          <a:blip r:embed="rId3">
            <a:extLst/>
          </a:blip>
          <a:stretch>
            <a:fillRect/>
          </a:stretch>
        </p:blipFill>
        <p:spPr>
          <a:xfrm>
            <a:off x="7843161" y="-13105"/>
            <a:ext cx="4527095" cy="443919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Conclusion"/>
          <p:cNvSpPr txBox="1">
            <a:spLocks noGrp="1"/>
          </p:cNvSpPr>
          <p:nvPr>
            <p:ph type="ctrTitle"/>
          </p:nvPr>
        </p:nvSpPr>
        <p:spPr>
          <a:xfrm>
            <a:off x="1270000" y="-1320801"/>
            <a:ext cx="10464800" cy="2900529"/>
          </a:xfrm>
          <a:prstGeom prst="rect">
            <a:avLst/>
          </a:prstGeom>
        </p:spPr>
        <p:txBody>
          <a:bodyPr/>
          <a:lstStyle>
            <a:lvl1pPr>
              <a:defRPr sz="6400"/>
            </a:lvl1pPr>
          </a:lstStyle>
          <a:p>
            <a:r>
              <a:t>Conclusion</a:t>
            </a:r>
          </a:p>
        </p:txBody>
      </p:sp>
      <p:sp>
        <p:nvSpPr>
          <p:cNvPr id="346" name="L’IVG peut être la conséquence directe d’un situation de violence dans 23% des cas…"/>
          <p:cNvSpPr txBox="1">
            <a:spLocks noGrp="1"/>
          </p:cNvSpPr>
          <p:nvPr>
            <p:ph type="subTitle" idx="1"/>
          </p:nvPr>
        </p:nvSpPr>
        <p:spPr>
          <a:xfrm>
            <a:off x="1269999" y="2141859"/>
            <a:ext cx="10464801" cy="6917682"/>
          </a:xfrm>
          <a:prstGeom prst="rect">
            <a:avLst/>
          </a:prstGeom>
        </p:spPr>
        <p:txBody>
          <a:bodyPr/>
          <a:lstStyle/>
          <a:p>
            <a:pPr algn="l" defTabSz="432308">
              <a:defRPr sz="3182">
                <a:solidFill>
                  <a:srgbClr val="0433FF"/>
                </a:solidFill>
              </a:defRPr>
            </a:pPr>
            <a:r>
              <a:t>L’IVG peut être la conséquence directe d’un situation de violence dans 23% des cas </a:t>
            </a:r>
          </a:p>
          <a:p>
            <a:pPr algn="l" defTabSz="432308">
              <a:defRPr sz="3182">
                <a:solidFill>
                  <a:srgbClr val="0433FF"/>
                </a:solidFill>
              </a:defRPr>
            </a:pPr>
            <a:endParaRPr/>
          </a:p>
          <a:p>
            <a:pPr algn="l" defTabSz="432308">
              <a:defRPr sz="3182">
                <a:solidFill>
                  <a:srgbClr val="0433FF"/>
                </a:solidFill>
              </a:defRPr>
            </a:pPr>
            <a:r>
              <a:t>Que les femmes soient victimes ou non elles sont favorables au dépistage : outil de prévention ?</a:t>
            </a:r>
          </a:p>
          <a:p>
            <a:pPr algn="l" defTabSz="432308">
              <a:defRPr sz="3182">
                <a:solidFill>
                  <a:srgbClr val="0433FF"/>
                </a:solidFill>
              </a:defRPr>
            </a:pPr>
            <a:endParaRPr/>
          </a:p>
          <a:p>
            <a:pPr algn="l" defTabSz="432308">
              <a:defRPr sz="3182">
                <a:solidFill>
                  <a:srgbClr val="0433FF"/>
                </a:solidFill>
              </a:defRPr>
            </a:pPr>
            <a:r>
              <a:t>Poser systématiquement la question au cours des entretiens à l‘aide d’un questionnaire permet :</a:t>
            </a:r>
          </a:p>
          <a:p>
            <a:pPr lvl="4" algn="l" defTabSz="432308">
              <a:defRPr sz="3182">
                <a:solidFill>
                  <a:srgbClr val="0433FF"/>
                </a:solidFill>
              </a:defRPr>
            </a:pPr>
            <a:r>
              <a:t>De mettre de la distance </a:t>
            </a:r>
          </a:p>
          <a:p>
            <a:pPr lvl="3" algn="l" defTabSz="432308">
              <a:defRPr sz="3182">
                <a:solidFill>
                  <a:srgbClr val="0433FF"/>
                </a:solidFill>
              </a:defRPr>
            </a:pPr>
            <a:r>
              <a:t>De libérer la parole </a:t>
            </a:r>
          </a:p>
          <a:p>
            <a:pPr lvl="3" algn="l" defTabSz="432308">
              <a:defRPr sz="3182">
                <a:solidFill>
                  <a:srgbClr val="0433FF"/>
                </a:solidFill>
              </a:defRPr>
            </a:pPr>
            <a:r>
              <a:t>D’ orienter </a:t>
            </a:r>
          </a:p>
          <a:p>
            <a:pPr lvl="3" algn="l" defTabSz="432308">
              <a:defRPr sz="3182">
                <a:solidFill>
                  <a:srgbClr val="0433FF"/>
                </a:solidFill>
              </a:defRPr>
            </a:pPr>
            <a:r>
              <a:t>De débuter un accompagnement </a:t>
            </a:r>
          </a:p>
          <a:p>
            <a:pPr algn="l" defTabSz="432308">
              <a:defRPr sz="3182">
                <a:solidFill>
                  <a:srgbClr val="0433FF"/>
                </a:solidFill>
              </a:defRPr>
            </a:pPr>
            <a:r>
              <a:t> </a:t>
            </a:r>
          </a:p>
        </p:txBody>
      </p:sp>
      <p:sp>
        <p:nvSpPr>
          <p:cNvPr id="347" name="Dre Perrine Millet. PH en gynécologie obstétrique…"/>
          <p:cNvSpPr txBox="1"/>
          <p:nvPr/>
        </p:nvSpPr>
        <p:spPr>
          <a:xfrm>
            <a:off x="4618811" y="8915099"/>
            <a:ext cx="10464801"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34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Capture d’écran 2018-12-10 à 16.28.47.png" descr="Capture d’écran 2018-12-10 à 16.28.47.png"/>
          <p:cNvPicPr>
            <a:picLocks noChangeAspect="1"/>
          </p:cNvPicPr>
          <p:nvPr/>
        </p:nvPicPr>
        <p:blipFill>
          <a:blip r:embed="rId2">
            <a:extLst/>
          </a:blip>
          <a:stretch>
            <a:fillRect/>
          </a:stretch>
        </p:blipFill>
        <p:spPr>
          <a:xfrm>
            <a:off x="2070707" y="2352029"/>
            <a:ext cx="8863395" cy="6497150"/>
          </a:xfrm>
          <a:prstGeom prst="rect">
            <a:avLst/>
          </a:prstGeom>
          <a:ln w="177800">
            <a:solidFill>
              <a:srgbClr val="009193"/>
            </a:solidFill>
            <a:miter lim="400000"/>
          </a:ln>
        </p:spPr>
      </p:pic>
      <p:sp>
        <p:nvSpPr>
          <p:cNvPr id="351" name="2017"/>
          <p:cNvSpPr txBox="1">
            <a:spLocks noGrp="1"/>
          </p:cNvSpPr>
          <p:nvPr>
            <p:ph type="subTitle" sz="quarter" idx="1"/>
          </p:nvPr>
        </p:nvSpPr>
        <p:spPr>
          <a:xfrm>
            <a:off x="1270000" y="6584950"/>
            <a:ext cx="10464800" cy="1130300"/>
          </a:xfrm>
          <a:prstGeom prst="rect">
            <a:avLst/>
          </a:prstGeom>
        </p:spPr>
        <p:txBody>
          <a:bodyPr/>
          <a:lstStyle>
            <a:lvl1pPr defTabSz="368045">
              <a:defRPr sz="6615" b="1">
                <a:solidFill>
                  <a:srgbClr val="009193"/>
                </a:solidFill>
              </a:defRPr>
            </a:lvl1pPr>
          </a:lstStyle>
          <a:p>
            <a:r>
              <a:t>2017</a:t>
            </a:r>
          </a:p>
        </p:txBody>
      </p:sp>
      <p:sp>
        <p:nvSpPr>
          <p:cNvPr id="352" name="Dre Perrine Millet. PH en gynécologie obstétrique…"/>
          <p:cNvSpPr txBox="1"/>
          <p:nvPr/>
        </p:nvSpPr>
        <p:spPr>
          <a:xfrm>
            <a:off x="4203700" y="9082637"/>
            <a:ext cx="10464800"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35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354" name="Conclusion"/>
          <p:cNvSpPr txBox="1"/>
          <p:nvPr/>
        </p:nvSpPr>
        <p:spPr>
          <a:xfrm>
            <a:off x="3957808" y="672741"/>
            <a:ext cx="4682783" cy="1118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700">
                <a:solidFill>
                  <a:srgbClr val="009193"/>
                </a:solidFill>
              </a:defRPr>
            </a:lvl1pPr>
          </a:lstStyle>
          <a:p>
            <a:r>
              <a:t>Conclusion</a:t>
            </a: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Merci beaucoup pour votre attention" descr="Merci beaucoup pour votre attention"/>
          <p:cNvPicPr>
            <a:picLocks noChangeAspect="1"/>
          </p:cNvPicPr>
          <p:nvPr/>
        </p:nvPicPr>
        <p:blipFill>
          <a:blip r:embed="rId2">
            <a:extLst/>
          </a:blip>
          <a:stretch>
            <a:fillRect/>
          </a:stretch>
        </p:blipFill>
        <p:spPr>
          <a:xfrm>
            <a:off x="1452443" y="547756"/>
            <a:ext cx="10328514" cy="7746387"/>
          </a:xfrm>
          <a:prstGeom prst="rect">
            <a:avLst/>
          </a:prstGeom>
          <a:ln w="12700">
            <a:miter lim="400000"/>
          </a:ln>
        </p:spPr>
      </p:pic>
      <p:sp>
        <p:nvSpPr>
          <p:cNvPr id="357" name="Je vous remercie de votre attention"/>
          <p:cNvSpPr txBox="1"/>
          <p:nvPr/>
        </p:nvSpPr>
        <p:spPr>
          <a:xfrm>
            <a:off x="2742819" y="6978650"/>
            <a:ext cx="4599403" cy="1193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a:solidFill>
                  <a:srgbClr val="FF2600"/>
                </a:solidFill>
                <a:latin typeface="Helvetica"/>
                <a:ea typeface="Helvetica"/>
                <a:cs typeface="Helvetica"/>
                <a:sym typeface="Helvetica"/>
              </a:defRPr>
            </a:lvl1pPr>
          </a:lstStyle>
          <a:p>
            <a:r>
              <a:t>Je vous remercie de votre attention</a:t>
            </a:r>
          </a:p>
        </p:txBody>
      </p:sp>
      <p:sp>
        <p:nvSpPr>
          <p:cNvPr id="358" name="Dre Perrine Millet. PH en gynécologie obstétrique…"/>
          <p:cNvSpPr txBox="1"/>
          <p:nvPr/>
        </p:nvSpPr>
        <p:spPr>
          <a:xfrm>
            <a:off x="4288435" y="8930116"/>
            <a:ext cx="10464801"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Les Lois et les VFF…"/>
          <p:cNvSpPr txBox="1">
            <a:spLocks noGrp="1"/>
          </p:cNvSpPr>
          <p:nvPr>
            <p:ph type="title"/>
          </p:nvPr>
        </p:nvSpPr>
        <p:spPr>
          <a:xfrm>
            <a:off x="548155" y="1114810"/>
            <a:ext cx="11908490" cy="7523980"/>
          </a:xfrm>
          <a:prstGeom prst="rect">
            <a:avLst/>
          </a:prstGeom>
        </p:spPr>
        <p:txBody>
          <a:bodyPr/>
          <a:lstStyle/>
          <a:p>
            <a:pPr defTabSz="257047">
              <a:defRPr sz="4576" b="1">
                <a:latin typeface="Helvetica"/>
                <a:ea typeface="Helvetica"/>
                <a:cs typeface="Helvetica"/>
                <a:sym typeface="Helvetica"/>
              </a:defRPr>
            </a:pPr>
            <a:r>
              <a:t>Les Lois et les VFF</a:t>
            </a:r>
          </a:p>
          <a:p>
            <a:pPr defTabSz="257047">
              <a:defRPr sz="2508"/>
            </a:pPr>
            <a:r>
              <a:t> </a:t>
            </a:r>
          </a:p>
          <a:p>
            <a:pPr algn="l" defTabSz="257047">
              <a:defRPr sz="2640"/>
            </a:pPr>
            <a:endParaRPr/>
          </a:p>
          <a:p>
            <a:pPr defTabSz="257047">
              <a:defRPr sz="3256"/>
            </a:pPr>
            <a:r>
              <a:rPr b="1">
                <a:latin typeface="Helvetica"/>
                <a:ea typeface="Helvetica"/>
                <a:cs typeface="Helvetica"/>
                <a:sym typeface="Helvetica"/>
              </a:rPr>
              <a:t>2014 La Convention dite d’Istanbul</a:t>
            </a:r>
            <a:r>
              <a:t> </a:t>
            </a:r>
          </a:p>
          <a:p>
            <a:pPr defTabSz="257047">
              <a:defRPr sz="3256"/>
            </a:pPr>
            <a:r>
              <a:t>Préambule</a:t>
            </a:r>
          </a:p>
          <a:p>
            <a:pPr defTabSz="257047">
              <a:spcBef>
                <a:spcPts val="1800"/>
              </a:spcBef>
              <a:defRPr sz="2948"/>
            </a:pPr>
            <a:r>
              <a:t>«  </a:t>
            </a:r>
            <a:r>
              <a:rPr sz="3740"/>
              <a:t>La violence à l’égard des femmes est une manifestation des rapports de force historiquement inégaux entre les femmes et les hommes ayant conduit à la domination et à la discrimination des femmes par les hommes privant ainsi les femmes de leur pleine émancipation »</a:t>
            </a:r>
          </a:p>
          <a:p>
            <a:pPr defTabSz="257047">
              <a:defRPr sz="1584"/>
            </a:pPr>
            <a:endParaRPr sz="3740"/>
          </a:p>
          <a:p>
            <a:pPr defTabSz="257047">
              <a:defRPr sz="572"/>
            </a:pPr>
            <a:endParaRPr sz="3740"/>
          </a:p>
          <a:p>
            <a:pPr defTabSz="257047">
              <a:defRPr sz="572"/>
            </a:pPr>
            <a:endParaRPr sz="3740"/>
          </a:p>
          <a:p>
            <a:pPr defTabSz="257047">
              <a:defRPr sz="572"/>
            </a:pPr>
            <a:endParaRPr sz="3740"/>
          </a:p>
          <a:p>
            <a:pPr defTabSz="257047">
              <a:defRPr sz="572"/>
            </a:pPr>
            <a:endParaRPr sz="3740"/>
          </a:p>
          <a:p>
            <a:pPr defTabSz="257047">
              <a:defRPr sz="572"/>
            </a:pPr>
            <a:endParaRPr sz="3740"/>
          </a:p>
          <a:p>
            <a:pPr defTabSz="257047">
              <a:defRPr sz="572"/>
            </a:pPr>
            <a:endParaRPr sz="3740"/>
          </a:p>
          <a:p>
            <a:pPr defTabSz="257047">
              <a:defRPr sz="572"/>
            </a:pPr>
            <a:endParaRPr sz="3740"/>
          </a:p>
          <a:p>
            <a:pPr defTabSz="257047">
              <a:defRPr sz="572"/>
            </a:pPr>
            <a:endParaRPr sz="3740"/>
          </a:p>
          <a:p>
            <a:pPr defTabSz="257047">
              <a:defRPr sz="572"/>
            </a:pPr>
            <a:endParaRPr sz="3740"/>
          </a:p>
          <a:p>
            <a:pPr defTabSz="257047">
              <a:defRPr sz="572"/>
            </a:pPr>
            <a:endParaRPr sz="3740"/>
          </a:p>
        </p:txBody>
      </p:sp>
      <p:sp>
        <p:nvSpPr>
          <p:cNvPr id="186" name="Dre Perrine Millet. PH en gynécologie obstétrique…"/>
          <p:cNvSpPr txBox="1"/>
          <p:nvPr/>
        </p:nvSpPr>
        <p:spPr>
          <a:xfrm>
            <a:off x="3880307" y="9127794"/>
            <a:ext cx="4698086" cy="553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187" name="Numéro de diapositive"/>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G_1738.JPG" descr="IMG_1738.JPG"/>
          <p:cNvPicPr>
            <a:picLocks noChangeAspect="1"/>
          </p:cNvPicPr>
          <p:nvPr/>
        </p:nvPicPr>
        <p:blipFill>
          <a:blip r:embed="rId2">
            <a:extLst/>
          </a:blip>
          <a:stretch>
            <a:fillRect/>
          </a:stretch>
        </p:blipFill>
        <p:spPr>
          <a:xfrm>
            <a:off x="4024405" y="1634226"/>
            <a:ext cx="6449102" cy="4836827"/>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190" name="La violence est un phénomène social…"/>
          <p:cNvSpPr txBox="1">
            <a:spLocks noGrp="1"/>
          </p:cNvSpPr>
          <p:nvPr>
            <p:ph type="ctrTitle"/>
          </p:nvPr>
        </p:nvSpPr>
        <p:spPr>
          <a:xfrm>
            <a:off x="1358900" y="1104900"/>
            <a:ext cx="10464800" cy="5895479"/>
          </a:xfrm>
          <a:prstGeom prst="rect">
            <a:avLst/>
          </a:prstGeom>
        </p:spPr>
        <p:txBody>
          <a:bodyPr/>
          <a:lstStyle/>
          <a:p>
            <a:pPr marL="395111" indent="-395111" algn="l" defTabSz="233679">
              <a:lnSpc>
                <a:spcPct val="200000"/>
              </a:lnSpc>
              <a:buSzPct val="75000"/>
              <a:buChar char="•"/>
              <a:defRPr sz="3200" b="1">
                <a:latin typeface="Helvetica"/>
                <a:ea typeface="Helvetica"/>
                <a:cs typeface="Helvetica"/>
                <a:sym typeface="Helvetica"/>
              </a:defRPr>
            </a:pPr>
            <a:r>
              <a:t>La violence est un phénomène social</a:t>
            </a:r>
          </a:p>
          <a:p>
            <a:pPr marL="395111" indent="-395111" algn="l" defTabSz="233679">
              <a:lnSpc>
                <a:spcPct val="200000"/>
              </a:lnSpc>
              <a:buSzPct val="75000"/>
              <a:defRPr sz="3200" b="1">
                <a:latin typeface="Helvetica"/>
                <a:ea typeface="Helvetica"/>
                <a:cs typeface="Helvetica"/>
                <a:sym typeface="Helvetica"/>
              </a:defRPr>
            </a:pPr>
            <a:r>
              <a:t>La violence apparait, se reproduit et se perpétue dans un ordre social, sous l’effet de normes et de pratiques sociales</a:t>
            </a:r>
            <a:r>
              <a:rPr sz="1880"/>
              <a:t>1</a:t>
            </a:r>
          </a:p>
          <a:p>
            <a:pPr marL="395111" indent="-395111" algn="l" defTabSz="233679">
              <a:lnSpc>
                <a:spcPct val="200000"/>
              </a:lnSpc>
              <a:buSzPct val="75000"/>
              <a:defRPr sz="3200">
                <a:latin typeface="Helvetica Light"/>
                <a:ea typeface="Helvetica Light"/>
                <a:cs typeface="Helvetica Light"/>
                <a:sym typeface="Helvetica Light"/>
              </a:defRPr>
            </a:pPr>
            <a:r>
              <a:rPr b="1">
                <a:latin typeface="Helvetica"/>
                <a:ea typeface="Helvetica"/>
                <a:cs typeface="Helvetica"/>
                <a:sym typeface="Helvetica"/>
              </a:rPr>
              <a:t>Les hommes ne sont pas« naturellement »violents</a:t>
            </a:r>
            <a:r>
              <a:rPr sz="2000" b="1">
                <a:latin typeface="Helvetica"/>
                <a:ea typeface="Helvetica"/>
                <a:cs typeface="Helvetica"/>
                <a:sym typeface="Helvetica"/>
              </a:rPr>
              <a:t>2</a:t>
            </a:r>
            <a:r>
              <a:t> </a:t>
            </a:r>
          </a:p>
        </p:txBody>
      </p:sp>
      <p:sp>
        <p:nvSpPr>
          <p:cNvPr id="191" name="1 Hagemann-White C.et al (2010) « Factors at playin the perpetration violence against women, violence against children and sexual orientation violence-A multi-level interactive model »Office des publications de l’Union européenne, Luxembourg…"/>
          <p:cNvSpPr txBox="1">
            <a:spLocks noGrp="1"/>
          </p:cNvSpPr>
          <p:nvPr>
            <p:ph type="subTitle" sz="half" idx="1"/>
          </p:nvPr>
        </p:nvSpPr>
        <p:spPr>
          <a:xfrm>
            <a:off x="1270000" y="6680200"/>
            <a:ext cx="10464800" cy="2480122"/>
          </a:xfrm>
          <a:prstGeom prst="rect">
            <a:avLst/>
          </a:prstGeom>
        </p:spPr>
        <p:txBody>
          <a:bodyPr/>
          <a:lstStyle/>
          <a:p>
            <a:pPr algn="l" defTabSz="315468">
              <a:spcBef>
                <a:spcPts val="2200"/>
              </a:spcBef>
              <a:defRPr sz="1944">
                <a:solidFill>
                  <a:srgbClr val="0433FF"/>
                </a:solidFill>
                <a:latin typeface="Helvetica Light"/>
                <a:ea typeface="Helvetica Light"/>
                <a:cs typeface="Helvetica Light"/>
                <a:sym typeface="Helvetica Light"/>
              </a:defRPr>
            </a:pPr>
            <a:r>
              <a:t>1 Hagemann-White C.et al (2010) « Factors at playin the perpetration violence against women, violence against children and sexual orientation violence-A multi-level interactive model »Office des publications de l’Union européenne, Luxembourg </a:t>
            </a:r>
          </a:p>
          <a:p>
            <a:pPr algn="l" defTabSz="315468">
              <a:spcBef>
                <a:spcPts val="2200"/>
              </a:spcBef>
              <a:defRPr sz="1944">
                <a:solidFill>
                  <a:srgbClr val="0433FF"/>
                </a:solidFill>
                <a:latin typeface="Helvetica Light"/>
                <a:ea typeface="Helvetica Light"/>
                <a:cs typeface="Helvetica Light"/>
                <a:sym typeface="Helvetica Light"/>
              </a:defRPr>
            </a:pPr>
            <a:r>
              <a:t>2 Cadre théorique pour l’élaboration des mesures de prévention de la violence à l’égard des femmes voir Hester M. et Lilley S.J. (2014) « Preventing violence against women », article12 Convention d’Istanbul, Editions du Conseil de l’Europe</a:t>
            </a:r>
          </a:p>
        </p:txBody>
      </p:sp>
      <p:sp>
        <p:nvSpPr>
          <p:cNvPr id="192" name="Dre Perrine Millet. PH en gynécologie obstétrique…"/>
          <p:cNvSpPr txBox="1"/>
          <p:nvPr/>
        </p:nvSpPr>
        <p:spPr>
          <a:xfrm>
            <a:off x="1270000" y="9065269"/>
            <a:ext cx="10464800"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193" name="Numéro de diapositive"/>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Ban Ki Moon…"/>
          <p:cNvSpPr txBox="1">
            <a:spLocks noGrp="1"/>
          </p:cNvSpPr>
          <p:nvPr>
            <p:ph type="body" idx="13"/>
          </p:nvPr>
        </p:nvSpPr>
        <p:spPr>
          <a:xfrm>
            <a:off x="1270000" y="5765800"/>
            <a:ext cx="10464800" cy="1206500"/>
          </a:xfrm>
          <a:prstGeom prst="rect">
            <a:avLst/>
          </a:prstGeom>
        </p:spPr>
        <p:txBody>
          <a:bodyPr/>
          <a:lstStyle/>
          <a:p>
            <a:pPr>
              <a:defRPr>
                <a:solidFill>
                  <a:srgbClr val="0433FF"/>
                </a:solidFill>
              </a:defRPr>
            </a:pPr>
            <a:r>
              <a:t>Ban Ki Moon </a:t>
            </a:r>
          </a:p>
          <a:p>
            <a:pPr>
              <a:defRPr>
                <a:solidFill>
                  <a:srgbClr val="0433FF"/>
                </a:solidFill>
              </a:defRPr>
            </a:pPr>
            <a:r>
              <a:t>secrétaire général de l’ONU </a:t>
            </a:r>
          </a:p>
          <a:p>
            <a:pPr>
              <a:defRPr>
                <a:solidFill>
                  <a:srgbClr val="0433FF"/>
                </a:solidFill>
              </a:defRPr>
            </a:pPr>
            <a:r>
              <a:t>2014</a:t>
            </a:r>
          </a:p>
        </p:txBody>
      </p:sp>
      <p:sp>
        <p:nvSpPr>
          <p:cNvPr id="196" name="« Il nous importe à tous de prévenir et combattre les violences faites aux femmes en commençant d’abord par remettre en cause la culture de la discrimination qui la perpétue  »"/>
          <p:cNvSpPr txBox="1">
            <a:spLocks noGrp="1"/>
          </p:cNvSpPr>
          <p:nvPr>
            <p:ph type="body" idx="14"/>
          </p:nvPr>
        </p:nvSpPr>
        <p:spPr>
          <a:xfrm>
            <a:off x="1168400" y="1479549"/>
            <a:ext cx="10464800" cy="3848101"/>
          </a:xfrm>
          <a:prstGeom prst="rect">
            <a:avLst/>
          </a:prstGeom>
        </p:spPr>
        <p:txBody>
          <a:bodyPr/>
          <a:lstStyle>
            <a:lvl1pPr>
              <a:defRPr sz="4900">
                <a:solidFill>
                  <a:srgbClr val="0433FF"/>
                </a:solidFill>
              </a:defRPr>
            </a:lvl1pPr>
          </a:lstStyle>
          <a:p>
            <a:r>
              <a:t>« Il nous importe à tous de prévenir et combattre les violences faites aux femmes en commençant d’abord par remettre en cause la culture de la discrimination qui la perpétue  » </a:t>
            </a:r>
          </a:p>
        </p:txBody>
      </p:sp>
      <p:sp>
        <p:nvSpPr>
          <p:cNvPr id="197" name="Dre Perrine Millet. PH en gynécologie obstétrique…"/>
          <p:cNvSpPr txBox="1"/>
          <p:nvPr/>
        </p:nvSpPr>
        <p:spPr>
          <a:xfrm>
            <a:off x="1270000" y="9254827"/>
            <a:ext cx="10464800" cy="562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198" name="Numéro de diapositive"/>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La formation des professionnels…"/>
          <p:cNvSpPr txBox="1">
            <a:spLocks noGrp="1"/>
          </p:cNvSpPr>
          <p:nvPr>
            <p:ph type="title"/>
          </p:nvPr>
        </p:nvSpPr>
        <p:spPr>
          <a:prstGeom prst="rect">
            <a:avLst/>
          </a:prstGeom>
        </p:spPr>
        <p:txBody>
          <a:bodyPr/>
          <a:lstStyle/>
          <a:p>
            <a:pPr>
              <a:defRPr sz="6000"/>
            </a:pPr>
            <a:r>
              <a:t>La formation des professionnels</a:t>
            </a:r>
          </a:p>
          <a:p>
            <a:pPr>
              <a:defRPr sz="6000"/>
            </a:pPr>
            <a:r>
              <a:t>les Lois et les VFF </a:t>
            </a:r>
          </a:p>
        </p:txBody>
      </p:sp>
      <p:sp>
        <p:nvSpPr>
          <p:cNvPr id="201" name="La convention d’Istanbul : article 15…"/>
          <p:cNvSpPr txBox="1">
            <a:spLocks noGrp="1"/>
          </p:cNvSpPr>
          <p:nvPr>
            <p:ph type="body" idx="1"/>
          </p:nvPr>
        </p:nvSpPr>
        <p:spPr>
          <a:prstGeom prst="rect">
            <a:avLst/>
          </a:prstGeom>
        </p:spPr>
        <p:txBody>
          <a:bodyPr/>
          <a:lstStyle/>
          <a:p>
            <a:pPr>
              <a:defRPr>
                <a:solidFill>
                  <a:srgbClr val="0433FF"/>
                </a:solidFill>
              </a:defRPr>
            </a:pPr>
            <a:r>
              <a:t>La convention d’Istanbul : article 15</a:t>
            </a:r>
          </a:p>
          <a:p>
            <a:pPr marL="0" indent="0">
              <a:buSzTx/>
              <a:buNone/>
              <a:defRPr sz="3000">
                <a:solidFill>
                  <a:srgbClr val="0433FF"/>
                </a:solidFill>
              </a:defRPr>
            </a:pPr>
            <a:r>
              <a:t>Prévention , détection, besoins et droits des victimes </a:t>
            </a:r>
          </a:p>
          <a:p>
            <a:pPr marL="0" indent="0">
              <a:buSzTx/>
              <a:buNone/>
              <a:defRPr sz="3000">
                <a:solidFill>
                  <a:srgbClr val="0433FF"/>
                </a:solidFill>
              </a:defRPr>
            </a:pPr>
            <a:r>
              <a:t>Prévoit aussi la formation sur la  prévention de la victimisation secondaire </a:t>
            </a:r>
          </a:p>
          <a:p>
            <a:pPr marL="444499" indent="-444499">
              <a:defRPr>
                <a:solidFill>
                  <a:srgbClr val="0433FF"/>
                </a:solidFill>
              </a:defRPr>
            </a:pPr>
            <a:r>
              <a:t>2014-873 La loi pour l’égalité réelle femme/homme </a:t>
            </a:r>
          </a:p>
          <a:p>
            <a:pPr marL="0" indent="0">
              <a:buSzTx/>
              <a:buNone/>
              <a:defRPr sz="3000">
                <a:solidFill>
                  <a:srgbClr val="0433FF"/>
                </a:solidFill>
              </a:defRPr>
            </a:pPr>
            <a:r>
              <a:t>Article 51: Obligation de formation initiale et continue des professionnels dont les médecins, en contact avec les victimes </a:t>
            </a:r>
          </a:p>
        </p:txBody>
      </p:sp>
      <p:sp>
        <p:nvSpPr>
          <p:cNvPr id="202" name="Dre Perrine Millet. PH en gynécologie obstétrique…"/>
          <p:cNvSpPr txBox="1"/>
          <p:nvPr/>
        </p:nvSpPr>
        <p:spPr>
          <a:xfrm>
            <a:off x="4508500" y="8976369"/>
            <a:ext cx="10464800"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203" name="Numéro de diapositive"/>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E75sFEJaQryjIB0%7Gi7YQ_thumb_332.jpg" descr="E75sFEJaQryjIB0%7Gi7YQ_thumb_332.jpg"/>
          <p:cNvPicPr>
            <a:picLocks noChangeAspect="1"/>
          </p:cNvPicPr>
          <p:nvPr/>
        </p:nvPicPr>
        <p:blipFill>
          <a:blip r:embed="rId2">
            <a:extLst/>
          </a:blip>
          <a:stretch>
            <a:fillRect/>
          </a:stretch>
        </p:blipFill>
        <p:spPr>
          <a:xfrm>
            <a:off x="96549" y="3590385"/>
            <a:ext cx="3746928" cy="5210014"/>
          </a:xfrm>
          <a:prstGeom prst="rect">
            <a:avLst/>
          </a:prstGeom>
          <a:ln w="63500">
            <a:solidFill>
              <a:srgbClr val="000000"/>
            </a:solidFill>
            <a:miter lim="400000"/>
          </a:ln>
        </p:spPr>
      </p:pic>
      <p:sp>
        <p:nvSpPr>
          <p:cNvPr id="206" name="Les VFF et le déni massif d’une pandémie mondiale"/>
          <p:cNvSpPr txBox="1">
            <a:spLocks noGrp="1"/>
          </p:cNvSpPr>
          <p:nvPr>
            <p:ph type="ctrTitle"/>
          </p:nvPr>
        </p:nvSpPr>
        <p:spPr>
          <a:xfrm>
            <a:off x="1270000" y="749300"/>
            <a:ext cx="10464800" cy="1454547"/>
          </a:xfrm>
          <a:prstGeom prst="rect">
            <a:avLst/>
          </a:prstGeom>
        </p:spPr>
        <p:txBody>
          <a:bodyPr anchor="t"/>
          <a:lstStyle>
            <a:lvl1pPr defTabSz="455675">
              <a:defRPr sz="4446"/>
            </a:lvl1pPr>
          </a:lstStyle>
          <a:p>
            <a:r>
              <a:t>Les VFF et le déni massif d’une pandémie mondiale</a:t>
            </a:r>
          </a:p>
        </p:txBody>
      </p:sp>
      <p:sp>
        <p:nvSpPr>
          <p:cNvPr id="207" name="Dre Perrine Millet. PH en gynécologie obstétrique…"/>
          <p:cNvSpPr txBox="1"/>
          <p:nvPr/>
        </p:nvSpPr>
        <p:spPr>
          <a:xfrm>
            <a:off x="7290296" y="9065269"/>
            <a:ext cx="4444504"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566674">
              <a:defRPr sz="1552" b="0">
                <a:solidFill>
                  <a:srgbClr val="0433FF"/>
                </a:solidFill>
              </a:defRPr>
            </a:pPr>
            <a:r>
              <a:t>Dre Perrine Millet. PH en gynécologie obstétrique </a:t>
            </a:r>
          </a:p>
          <a:p>
            <a:pPr defTabSz="566674">
              <a:defRPr sz="1552" b="0">
                <a:solidFill>
                  <a:srgbClr val="0433FF"/>
                </a:solidFill>
              </a:defRPr>
            </a:pPr>
            <a:r>
              <a:t>Un Maillon Manquant  PLEIRAA le 14/12/2018</a:t>
            </a:r>
          </a:p>
        </p:txBody>
      </p:sp>
      <p:sp>
        <p:nvSpPr>
          <p:cNvPr id="208" name="Rapport de l’OMS en 2013 première enquête…"/>
          <p:cNvSpPr txBox="1">
            <a:spLocks noGrp="1"/>
          </p:cNvSpPr>
          <p:nvPr>
            <p:ph type="subTitle" idx="1"/>
          </p:nvPr>
        </p:nvSpPr>
        <p:spPr>
          <a:xfrm>
            <a:off x="3803203" y="2807741"/>
            <a:ext cx="8993387" cy="6353176"/>
          </a:xfrm>
          <a:prstGeom prst="rect">
            <a:avLst/>
          </a:prstGeom>
        </p:spPr>
        <p:txBody>
          <a:bodyPr/>
          <a:lstStyle/>
          <a:p>
            <a:pPr algn="l" defTabSz="391414">
              <a:defRPr sz="2814">
                <a:solidFill>
                  <a:srgbClr val="0433FF"/>
                </a:solidFill>
              </a:defRPr>
            </a:pPr>
            <a:r>
              <a:t> Rapport de l’OMS en 2013 première enquête </a:t>
            </a:r>
          </a:p>
          <a:p>
            <a:pPr lvl="4" algn="l" defTabSz="391414">
              <a:defRPr sz="2479">
                <a:solidFill>
                  <a:srgbClr val="0433FF"/>
                </a:solidFill>
              </a:defRPr>
            </a:pPr>
            <a:endParaRPr/>
          </a:p>
          <a:p>
            <a:pPr marL="1535608" lvl="4" indent="-344348" algn="l" defTabSz="391414">
              <a:buSzPct val="145000"/>
              <a:buChar char="•"/>
              <a:defRPr sz="2479">
                <a:solidFill>
                  <a:srgbClr val="0433FF"/>
                </a:solidFill>
              </a:defRPr>
            </a:pPr>
            <a:r>
              <a:t>Prévalence des deux formes de violences les plus courantes</a:t>
            </a:r>
          </a:p>
          <a:p>
            <a:pPr marL="1535608" lvl="4" indent="-344348" algn="l" defTabSz="391414">
              <a:buSzPct val="145000"/>
              <a:buChar char="•"/>
              <a:defRPr sz="2479">
                <a:solidFill>
                  <a:srgbClr val="0433FF"/>
                </a:solidFill>
              </a:defRPr>
            </a:pPr>
            <a:endParaRPr/>
          </a:p>
          <a:p>
            <a:pPr marL="1535608" lvl="4" indent="-344348" algn="l" defTabSz="391414">
              <a:buSzPct val="145000"/>
              <a:buChar char="•"/>
              <a:defRPr sz="2479">
                <a:solidFill>
                  <a:srgbClr val="0433FF"/>
                </a:solidFill>
              </a:defRPr>
            </a:pPr>
            <a:r>
              <a:t>Base de données provenant de plus de 80 pays </a:t>
            </a:r>
          </a:p>
          <a:p>
            <a:pPr lvl="4" algn="l" defTabSz="391414">
              <a:defRPr sz="1943">
                <a:solidFill>
                  <a:srgbClr val="0433FF"/>
                </a:solidFill>
              </a:defRPr>
            </a:pPr>
            <a:r>
              <a:t>Analyse menée avec la London School of Hygiene and Tropical Medicine et le South Africa Medical Research Council</a:t>
            </a:r>
          </a:p>
          <a:p>
            <a:pPr lvl="4" algn="l" defTabSz="391414">
              <a:defRPr sz="2479">
                <a:solidFill>
                  <a:srgbClr val="0433FF"/>
                </a:solidFill>
              </a:defRPr>
            </a:pPr>
            <a:endParaRPr/>
          </a:p>
          <a:p>
            <a:pPr lvl="4" algn="l" defTabSz="391414">
              <a:defRPr sz="2479">
                <a:solidFill>
                  <a:srgbClr val="0433FF"/>
                </a:solidFill>
              </a:defRPr>
            </a:pPr>
            <a:endParaRPr/>
          </a:p>
          <a:p>
            <a:pPr marL="1535608" lvl="4" indent="-344348" algn="l" defTabSz="391414">
              <a:buSzPct val="145000"/>
              <a:buChar char="•"/>
              <a:defRPr sz="2479">
                <a:solidFill>
                  <a:srgbClr val="0433FF"/>
                </a:solidFill>
              </a:defRPr>
            </a:pPr>
            <a:r>
              <a:t>35% des femmes, soit 1 femme sur 3, avait fait l’objet de violences physiques ou sexuelles de la part de leur partenaire intime ou de quelqu’un d’autre.</a:t>
            </a:r>
          </a:p>
          <a:p>
            <a:pPr lvl="4" algn="l" defTabSz="391414">
              <a:defRPr sz="2479">
                <a:solidFill>
                  <a:srgbClr val="0433FF"/>
                </a:solidFill>
              </a:defRPr>
            </a:pPr>
            <a:endParaRPr/>
          </a:p>
          <a:p>
            <a:pPr marL="1535608" lvl="4" indent="-344348" algn="l" defTabSz="391414">
              <a:buSzPct val="145000"/>
              <a:buChar char="•"/>
              <a:defRPr sz="2479">
                <a:solidFill>
                  <a:srgbClr val="0433FF"/>
                </a:solidFill>
              </a:defRPr>
            </a:pPr>
            <a:r>
              <a:t>En Europe : 26,7 % des femmes </a:t>
            </a:r>
          </a:p>
        </p:txBody>
      </p:sp>
      <p:sp>
        <p:nvSpPr>
          <p:cNvPr id="209" name="Numéro de diapositive"/>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3231B3A4-A685-4631-9B6F-B86DD3EF3D5F-L0-001.png" descr="3231B3A4-A685-4631-9B6F-B86DD3EF3D5F-L0-001.png"/>
          <p:cNvPicPr>
            <a:picLocks noChangeAspect="1"/>
          </p:cNvPicPr>
          <p:nvPr/>
        </p:nvPicPr>
        <p:blipFill>
          <a:blip r:embed="rId2">
            <a:extLst/>
          </a:blip>
          <a:srcRect l="9005" t="349" b="10724"/>
          <a:stretch>
            <a:fillRect/>
          </a:stretch>
        </p:blipFill>
        <p:spPr>
          <a:xfrm>
            <a:off x="1181379" y="923929"/>
            <a:ext cx="10642012" cy="7800063"/>
          </a:xfrm>
          <a:prstGeom prst="rect">
            <a:avLst/>
          </a:prstGeom>
          <a:ln w="127000">
            <a:solidFill>
              <a:srgbClr val="DA2668"/>
            </a:solidFill>
            <a:miter lim="400000"/>
          </a:ln>
          <a:effectLst>
            <a:outerShdw blurRad="381000" dist="119618" rotWithShape="0">
              <a:srgbClr val="000000">
                <a:alpha val="75000"/>
              </a:srgbClr>
            </a:outerShdw>
          </a:effectLst>
        </p:spPr>
      </p:pic>
      <p:sp>
        <p:nvSpPr>
          <p:cNvPr id="212" name="Dre Perrine Millet. PH en gynécologie obstétrique…"/>
          <p:cNvSpPr txBox="1"/>
          <p:nvPr/>
        </p:nvSpPr>
        <p:spPr>
          <a:xfrm>
            <a:off x="1270000" y="9065269"/>
            <a:ext cx="10464800" cy="75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1600" b="0">
                <a:solidFill>
                  <a:srgbClr val="0433FF"/>
                </a:solidFill>
              </a:defRPr>
            </a:pPr>
            <a:r>
              <a:t>Dre Perrine Millet. PH en gynécologie obstétrique </a:t>
            </a:r>
          </a:p>
          <a:p>
            <a:pPr>
              <a:defRPr sz="1600" b="0">
                <a:solidFill>
                  <a:srgbClr val="0433FF"/>
                </a:solidFill>
              </a:defRPr>
            </a:pPr>
            <a:r>
              <a:t>Un Maillon Manquant  PLEIRAA le 14/12/2018</a:t>
            </a:r>
          </a:p>
        </p:txBody>
      </p:sp>
      <p:sp>
        <p:nvSpPr>
          <p:cNvPr id="213" name="Numéro de diapositive"/>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atin typeface="Helvetica Light"/>
                <a:ea typeface="Helvetica Light"/>
                <a:cs typeface="Helvetica Light"/>
                <a:sym typeface="Helvetica Light"/>
              </a:defRPr>
            </a:lvl1pPr>
          </a:lstStyle>
          <a:p>
            <a:fld id="{86CB4B4D-7CA3-9044-876B-883B54F8677D}" type="slidenum">
              <a:t>9</a:t>
            </a:fld>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11"/>
                                        </p:tgtEl>
                                        <p:attrNameLst>
                                          <p:attrName>style.visibility</p:attrName>
                                        </p:attrNameLst>
                                      </p:cBhvr>
                                      <p:to>
                                        <p:strVal val="visible"/>
                                      </p:to>
                                    </p:set>
                                    <p:anim calcmode="lin" valueType="num">
                                      <p:cBhvr>
                                        <p:cTn id="7" dur="1000" fill="hold"/>
                                        <p:tgtEl>
                                          <p:spTgt spid="211"/>
                                        </p:tgtEl>
                                        <p:attrNameLst>
                                          <p:attrName>ppt_x</p:attrName>
                                        </p:attrNameLst>
                                      </p:cBhvr>
                                      <p:tavLst>
                                        <p:tav tm="0">
                                          <p:val>
                                            <p:strVal val="0-#ppt_w/2"/>
                                          </p:val>
                                        </p:tav>
                                        <p:tav tm="100000">
                                          <p:val>
                                            <p:strVal val="#ppt_x"/>
                                          </p:val>
                                        </p:tav>
                                      </p:tavLst>
                                    </p:anim>
                                    <p:anim calcmode="lin" valueType="num">
                                      <p:cBhvr>
                                        <p:cTn id="8" dur="1000" fill="hold"/>
                                        <p:tgtEl>
                                          <p:spTgt spid="2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1"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2146</Words>
  <Application>Microsoft Office PowerPoint</Application>
  <PresentationFormat>Personnalisé</PresentationFormat>
  <Paragraphs>354</Paragraphs>
  <Slides>36</Slides>
  <Notes>0</Notes>
  <HiddenSlides>0</HiddenSlides>
  <MMClips>1</MMClips>
  <ScaleCrop>false</ScaleCrop>
  <HeadingPairs>
    <vt:vector size="4" baseType="variant">
      <vt:variant>
        <vt:lpstr>Thème</vt:lpstr>
      </vt:variant>
      <vt:variant>
        <vt:i4>1</vt:i4>
      </vt:variant>
      <vt:variant>
        <vt:lpstr>Titres des diapositives</vt:lpstr>
      </vt:variant>
      <vt:variant>
        <vt:i4>36</vt:i4>
      </vt:variant>
    </vt:vector>
  </HeadingPairs>
  <TitlesOfParts>
    <vt:vector size="37" baseType="lpstr">
      <vt:lpstr>White</vt:lpstr>
      <vt:lpstr>Les violences faites aux femmes et l’interruption volontaire de grossesse </vt:lpstr>
      <vt:lpstr>Violences faites aux femmes  VFF</vt:lpstr>
      <vt:lpstr>Présentation PowerPoint</vt:lpstr>
      <vt:lpstr>Les Lois et les VFF    2014 La Convention dite d’Istanbul  Préambule «  La violence à l’égard des femmes est une manifestation des rapports de force historiquement inégaux entre les femmes et les hommes ayant conduit à la domination et à la discrimination des femmes par les hommes privant ainsi les femmes de leur pleine émancipation »           </vt:lpstr>
      <vt:lpstr>La violence est un phénomène social La violence apparait, se reproduit et se perpétue dans un ordre social, sous l’effet de normes et de pratiques sociales1 Les hommes ne sont pas« naturellement »violents2 </vt:lpstr>
      <vt:lpstr>Présentation PowerPoint</vt:lpstr>
      <vt:lpstr>La formation des professionnels les Lois et les VFF </vt:lpstr>
      <vt:lpstr>Les VFF et le déni massif d’une pandémie mondiale</vt:lpstr>
      <vt:lpstr>Présentation PowerPoint</vt:lpstr>
      <vt:lpstr>Les définitions  Les chiffres </vt:lpstr>
      <vt:lpstr> Les violences conjugales en France  Le couple une zone de non droit   219 000 femmes/an subissent des violences conjugales physiques et/ou sexuelles mari, concubin, petit ami, passé ex ou présent, cohabitant ou non / un tiers sont mineures /. 8 sur 10 déclarent avoir été aussi soumise à des atteintes psychologiques et/ou verbales  3 femmes sur 4: violences répétées  130 féminicides en 2017 34 hommes tués par leur partenaire 88% des victimes de violences connues des services de police sont des femmes  72 % des victimes ne font pas démarche auprès des forces de sécurité (CVS 2012-2018 - ONDRP - INSEE - SSMSI) femmes de 18 à 75 ans en ménage ordinaire en métropole )</vt:lpstr>
      <vt:lpstr>Présentation PowerPoint</vt:lpstr>
      <vt:lpstr>Les violences sexuelles  La famille une zone de non droit    94 000 femmes majeures déclarent avoir été victimes de viols ou tentatives de viols en 2017 (ONDRP- INSEE - SSM_SI)  9 victimes sur 10 connaissent l’agresseur ( 47% conjoints ou ex )     (ONDRP- INSEE - SSM_SI)  580 000 agressions sexuelles chez Femmes /an en 2016         Prévalence viols et tentatives de viols          14,7 % femmes , 3,9  % hommes  (VIRAGE - INED ) </vt:lpstr>
      <vt:lpstr>Présentation PowerPoint</vt:lpstr>
      <vt:lpstr>Pourquoi dépister ?</vt:lpstr>
      <vt:lpstr>Répercussions des VC sur la santé OMS 2013</vt:lpstr>
      <vt:lpstr>Répercussions des Violences Sexuelles  </vt:lpstr>
      <vt:lpstr>Enquête IVSEA (mars 2015)* Manifestation de la mémoire traumatique  1214  personnes dont 95% des femmes   95%des victimes estiment que les VS ont eu un impact  sur leur santé mentale  stress , flash back , anxiété , dépression, idées suicidaires , perte d’estime de soi , troubles du sommeil , amnésie, phobies, hypervigilance , réminiscences intrusives  10% bouffées délirantes   16% hospitalisées en psychiatrie dont 1/3 plusieurs fois et 1/3 sous contrainte   68% des victimes rapportent une anesthésie émotionnelle     *Mémoire traumatique et victimologie Dre Muriel Salmona</vt:lpstr>
      <vt:lpstr>Impact sur la santé physique (IVSEA suite)    67 % des victimes estiment qu’il y a eu un impact sur leur santé physique    Une sur deux déclarent des addictions : alcool , tabac, drogues dures , sexe (35% ), jeux , prises de risque , sport …conduites auto agressives    36% des troubles du comportement alimentaire ( TCA )   8,5% de grossesses suite à un viol avec 40% IVG   21% de ces grossesses concernaient des mineures  </vt:lpstr>
      <vt:lpstr>Présentation PowerPoint</vt:lpstr>
      <vt:lpstr>Présentation PowerPoint</vt:lpstr>
      <vt:lpstr>Cohorte Bidens</vt:lpstr>
      <vt:lpstr>Cohorte Bidens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IVG et VFF</vt:lpstr>
      <vt:lpstr>Présentation PowerPoint</vt:lpstr>
      <vt:lpstr>Conclusion</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violences faites aux femmes et l’interruption volontaire de grossesse </dc:title>
  <dc:creator>Sicot, Marie</dc:creator>
  <cp:lastModifiedBy>Sicot , Marie</cp:lastModifiedBy>
  <cp:revision>1</cp:revision>
  <dcterms:modified xsi:type="dcterms:W3CDTF">2018-12-12T17:25:39Z</dcterms:modified>
</cp:coreProperties>
</file>