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80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D BAOBAB" initials="GB" lastIdx="2" clrIdx="0">
    <p:extLst>
      <p:ext uri="{19B8F6BF-5375-455C-9EA6-DF929625EA0E}">
        <p15:presenceInfo xmlns:p15="http://schemas.microsoft.com/office/powerpoint/2012/main" userId="GRAND BAOBA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7" autoAdjust="0"/>
    <p:restoredTop sz="94280" autoAdjust="0"/>
  </p:normalViewPr>
  <p:slideViewPr>
    <p:cSldViewPr snapToGrid="0">
      <p:cViewPr varScale="1">
        <p:scale>
          <a:sx n="54" d="100"/>
          <a:sy n="54" d="100"/>
        </p:scale>
        <p:origin x="72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8AC90-3012-4E3D-AE25-9B309C87505E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A7FD7-AB91-4387-A51E-7C1ABE89EB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0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A7FD7-AB91-4387-A51E-7C1ABE89EB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2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A7FD7-AB91-4387-A51E-7C1ABE89EB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9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C723-7342-4556-9CB4-81AF7A6076DF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5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CE2C-6A42-4F47-A78D-9C4EEED012BA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683D-EE60-480D-963E-49DC72EFAEF5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7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5351-27C4-4655-A593-55719835F3E7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45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4899-5445-4931-8996-F6453E5FCC20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7478F-2A76-4DBB-AA02-46588077157A}" type="datetime1">
              <a:rPr lang="en-US" smtClean="0"/>
              <a:t>12/26/2017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EAB02-B7A9-490C-8A07-5DE732FD029F}" type="datetime1">
              <a:rPr lang="en-US" smtClean="0"/>
              <a:t>12/26/2017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3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F0DF8-F892-4CFD-8FF1-FE8B5ECC53E9}" type="datetime1">
              <a:rPr lang="en-US" smtClean="0"/>
              <a:t>12/26/2017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5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A97EB-F269-4CCE-A60F-E7D02DAEB280}" type="datetime1">
              <a:rPr lang="en-US" smtClean="0"/>
              <a:t>12/26/2017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3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0E78C-55F4-4B52-A284-8CAFC02EBCB5}" type="datetime1">
              <a:rPr lang="en-US" smtClean="0"/>
              <a:t>12/26/2017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8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9FFD-4695-4302-AA8F-AE1834AD9A0A}" type="datetime1">
              <a:rPr lang="en-US" smtClean="0"/>
              <a:t>12/26/2017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9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A1244-F1FA-4BBB-AED7-38ADAA62E6A8}" type="datetime1">
              <a:rPr lang="en-US" smtClean="0"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BE181-A265-4717-8012-73E32BD6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pose des DIU</a:t>
            </a:r>
            <a:endParaRPr lang="en-US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b="1" dirty="0" err="1">
                <a:solidFill>
                  <a:srgbClr val="7030A0"/>
                </a:solidFill>
              </a:rPr>
              <a:t>en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méthode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directe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3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cuivre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3195106" y="2005263"/>
            <a:ext cx="23848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7030A0"/>
                </a:solidFill>
              </a:rPr>
              <a:t>2 è temps : enfoncer jusqu’à la bague en bloc </a:t>
            </a:r>
            <a:r>
              <a:rPr lang="fr-FR" sz="1400" b="1" dirty="0" err="1">
                <a:solidFill>
                  <a:srgbClr val="7030A0"/>
                </a:solidFill>
              </a:rPr>
              <a:t>inserteur</a:t>
            </a:r>
            <a:r>
              <a:rPr lang="fr-FR" sz="1400" b="1" dirty="0">
                <a:solidFill>
                  <a:srgbClr val="7030A0"/>
                </a:solidFill>
              </a:rPr>
              <a:t> et piston, le DIU est au fond</a:t>
            </a:r>
          </a:p>
        </p:txBody>
      </p:sp>
    </p:spTree>
    <p:extLst>
      <p:ext uri="{BB962C8B-B14F-4D97-AF65-F5344CB8AC3E}">
        <p14:creationId xmlns:p14="http://schemas.microsoft.com/office/powerpoint/2010/main" val="184088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cuivre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3377045" y="2078182"/>
            <a:ext cx="224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faire glisser l’</a:t>
            </a:r>
            <a:r>
              <a:rPr lang="fr-FR" sz="1400" dirty="0" err="1"/>
              <a:t>inserteur</a:t>
            </a:r>
            <a:r>
              <a:rPr lang="fr-FR" sz="1400" dirty="0"/>
              <a:t> sur le piston pour libérer le DIU</a:t>
            </a:r>
          </a:p>
        </p:txBody>
      </p:sp>
    </p:spTree>
    <p:extLst>
      <p:ext uri="{BB962C8B-B14F-4D97-AF65-F5344CB8AC3E}">
        <p14:creationId xmlns:p14="http://schemas.microsoft.com/office/powerpoint/2010/main" val="3683086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cuivre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3304309" y="2119745"/>
            <a:ext cx="2369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retirer d’abord le piston</a:t>
            </a:r>
          </a:p>
        </p:txBody>
      </p:sp>
    </p:spTree>
    <p:extLst>
      <p:ext uri="{BB962C8B-B14F-4D97-AF65-F5344CB8AC3E}">
        <p14:creationId xmlns:p14="http://schemas.microsoft.com/office/powerpoint/2010/main" val="2222468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cuivre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3408218" y="2067791"/>
            <a:ext cx="230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et retirer l’</a:t>
            </a:r>
            <a:r>
              <a:rPr lang="fr-FR" sz="1400" dirty="0" err="1"/>
              <a:t>inserteur</a:t>
            </a:r>
            <a:r>
              <a:rPr lang="fr-FR" sz="1400" dirty="0"/>
              <a:t> avant de couper le fil à 3 cm environ</a:t>
            </a:r>
          </a:p>
        </p:txBody>
      </p:sp>
    </p:spTree>
    <p:extLst>
      <p:ext uri="{BB962C8B-B14F-4D97-AF65-F5344CB8AC3E}">
        <p14:creationId xmlns:p14="http://schemas.microsoft.com/office/powerpoint/2010/main" val="233814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progesterone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460673" y="2057400"/>
            <a:ext cx="1330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hystérométrie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63275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progesterone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5" name="ZoneTexte 4"/>
          <p:cNvSpPr txBox="1"/>
          <p:nvPr/>
        </p:nvSpPr>
        <p:spPr>
          <a:xfrm>
            <a:off x="5465618" y="2047009"/>
            <a:ext cx="3377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reporter la mesure sur l’</a:t>
            </a:r>
            <a:r>
              <a:rPr lang="fr-FR" sz="1400" dirty="0" err="1"/>
              <a:t>inserteur</a:t>
            </a:r>
            <a:r>
              <a:rPr lang="fr-FR" sz="1400" dirty="0"/>
              <a:t> (bord proximal) et avancer le curseur pour rentrer les ailes</a:t>
            </a:r>
          </a:p>
        </p:txBody>
      </p:sp>
    </p:spTree>
    <p:extLst>
      <p:ext uri="{BB962C8B-B14F-4D97-AF65-F5344CB8AC3E}">
        <p14:creationId xmlns:p14="http://schemas.microsoft.com/office/powerpoint/2010/main" val="1502790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progesterone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6619008" y="2130136"/>
            <a:ext cx="20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introduire l’</a:t>
            </a:r>
            <a:r>
              <a:rPr lang="fr-FR" sz="1400" dirty="0" err="1"/>
              <a:t>inserteur</a:t>
            </a:r>
            <a:r>
              <a:rPr lang="fr-FR" sz="1400" dirty="0"/>
              <a:t>, </a:t>
            </a:r>
          </a:p>
          <a:p>
            <a:r>
              <a:rPr lang="fr-FR" sz="1400" dirty="0"/>
              <a:t>bague au contact du col</a:t>
            </a:r>
          </a:p>
        </p:txBody>
      </p:sp>
    </p:spTree>
    <p:extLst>
      <p:ext uri="{BB962C8B-B14F-4D97-AF65-F5344CB8AC3E}">
        <p14:creationId xmlns:p14="http://schemas.microsoft.com/office/powerpoint/2010/main" val="1739097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progesterone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5621482" y="2202873"/>
            <a:ext cx="3221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7030A0"/>
                </a:solidFill>
              </a:rPr>
              <a:t>1 er temps : retirer le curseur au 1</a:t>
            </a:r>
            <a:r>
              <a:rPr lang="fr-FR" sz="1400" b="1" baseline="30000" dirty="0">
                <a:solidFill>
                  <a:srgbClr val="7030A0"/>
                </a:solidFill>
              </a:rPr>
              <a:t>er</a:t>
            </a:r>
            <a:r>
              <a:rPr lang="fr-FR" sz="1400" b="1" dirty="0">
                <a:solidFill>
                  <a:srgbClr val="7030A0"/>
                </a:solidFill>
              </a:rPr>
              <a:t> cran pour libérer les ailes du DIU</a:t>
            </a:r>
          </a:p>
        </p:txBody>
      </p:sp>
    </p:spTree>
    <p:extLst>
      <p:ext uri="{BB962C8B-B14F-4D97-AF65-F5344CB8AC3E}">
        <p14:creationId xmlns:p14="http://schemas.microsoft.com/office/powerpoint/2010/main" val="1802395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progesterone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6380019" y="214964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7030A0"/>
                </a:solidFill>
              </a:rPr>
              <a:t>2 </a:t>
            </a:r>
            <a:r>
              <a:rPr lang="fr-FR" sz="1400" b="1" dirty="0" err="1">
                <a:solidFill>
                  <a:srgbClr val="7030A0"/>
                </a:solidFill>
              </a:rPr>
              <a:t>ème</a:t>
            </a:r>
            <a:r>
              <a:rPr lang="fr-FR" sz="1400" b="1" dirty="0">
                <a:solidFill>
                  <a:srgbClr val="7030A0"/>
                </a:solidFill>
              </a:rPr>
              <a:t> temps : enfoncer l’ensemble jusqu’à la bague </a:t>
            </a:r>
          </a:p>
        </p:txBody>
      </p:sp>
    </p:spTree>
    <p:extLst>
      <p:ext uri="{BB962C8B-B14F-4D97-AF65-F5344CB8AC3E}">
        <p14:creationId xmlns:p14="http://schemas.microsoft.com/office/powerpoint/2010/main" val="2588051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progesterone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6057900" y="2088573"/>
            <a:ext cx="280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retirer le curseur  complètement, </a:t>
            </a:r>
          </a:p>
          <a:p>
            <a:r>
              <a:rPr lang="fr-FR" sz="1400" dirty="0"/>
              <a:t>le DIU est libéré</a:t>
            </a:r>
          </a:p>
        </p:txBody>
      </p:sp>
    </p:spTree>
    <p:extLst>
      <p:ext uri="{BB962C8B-B14F-4D97-AF65-F5344CB8AC3E}">
        <p14:creationId xmlns:p14="http://schemas.microsoft.com/office/powerpoint/2010/main" val="2954929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principes généraux .1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514602"/>
            <a:ext cx="10515600" cy="3117272"/>
          </a:xfrm>
        </p:spPr>
        <p:txBody>
          <a:bodyPr>
            <a:normAutofit/>
          </a:bodyPr>
          <a:lstStyle/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avoir donné à la femme une explication détaillée, c’est elle qui a choisi la méthode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avoir montré à la femme le DIU qu’on va lui poser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lui avoir fait une démonstration sur une maquette de la technique de pose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expliqué ce qu’elle va ressentir : douleur évaluée équivalente à des douleurs de règles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donner éventuellement 1 antalgique 1 h avant, type paracétamol 1g ou ibuprofène 400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mais pas de </a:t>
            </a:r>
            <a:r>
              <a:rPr lang="fr-F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cytotec</a:t>
            </a: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qui aggrave les contractions et les douleurs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être bien installé, à la bonne hauteur et avec un bon éclairage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fr-FR" sz="2000" dirty="0"/>
          </a:p>
          <a:p>
            <a:endParaRPr lang="en-US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</a:t>
            </a:r>
            <a:r>
              <a:rPr lang="fr-FR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progesterone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6646718" y="2005012"/>
            <a:ext cx="1506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retirer l’</a:t>
            </a:r>
            <a:r>
              <a:rPr lang="fr-FR" sz="1400" dirty="0" err="1"/>
              <a:t>inserteur</a:t>
            </a:r>
            <a:r>
              <a:rPr lang="fr-FR" sz="1400" dirty="0"/>
              <a:t> </a:t>
            </a:r>
          </a:p>
          <a:p>
            <a:r>
              <a:rPr lang="fr-FR" sz="1400" dirty="0"/>
              <a:t>puis couper le fil</a:t>
            </a:r>
          </a:p>
        </p:txBody>
      </p:sp>
    </p:spTree>
    <p:extLst>
      <p:ext uri="{BB962C8B-B14F-4D97-AF65-F5344CB8AC3E}">
        <p14:creationId xmlns:p14="http://schemas.microsoft.com/office/powerpoint/2010/main" val="4080920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les suites habituelles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25693"/>
          </a:xfrm>
        </p:spPr>
        <p:txBody>
          <a:bodyPr>
            <a:normAutofit/>
          </a:bodyPr>
          <a:lstStyle/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est normal :</a:t>
            </a:r>
          </a:p>
          <a:p>
            <a:pPr marL="0" indent="0">
              <a:buNone/>
            </a:pP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- de ressentir des « tiraillements » le temps de s’habituer (quelques heures le + svt)</a:t>
            </a:r>
          </a:p>
          <a:p>
            <a:pPr marL="0" indent="0">
              <a:buNone/>
            </a:pP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- de saigner un peu quelques jours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consulter en cas :</a:t>
            </a:r>
          </a:p>
          <a:p>
            <a:pPr marL="0" indent="0">
              <a:buNone/>
            </a:pP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- de saignements abondants</a:t>
            </a:r>
          </a:p>
          <a:p>
            <a:pPr marL="0" indent="0">
              <a:buNone/>
            </a:pP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- de pertes sales ou malodorantes</a:t>
            </a:r>
          </a:p>
          <a:p>
            <a:pPr marL="0" indent="0">
              <a:buNone/>
            </a:pP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- de douleurs importantes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66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principes généraux .2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991879"/>
            <a:ext cx="10515600" cy="4239104"/>
          </a:xfrm>
        </p:spPr>
        <p:txBody>
          <a:bodyPr>
            <a:normAutofit fontScale="92500" lnSpcReduction="20000"/>
          </a:bodyPr>
          <a:lstStyle/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mettre une paire de gants non stériles à usage unique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commencer par faire un toucher vaginal pour évaluer la position du col et de l’utérus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poser le spéculum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l’asepsie du col n’est pas nécessaire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recherche de chlamydiae en PCR est recommandée par l’HAS (auto prélèvement au labo)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disposer d’une pince tire-col type « Pozzi » en cas de nécessité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d’une paire de ciseaux longs pour couper les fils</a:t>
            </a:r>
          </a:p>
          <a:p>
            <a:pPr marL="0" indent="0">
              <a:buNone/>
            </a:pPr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ensuite on peut utiliser </a:t>
            </a:r>
            <a:r>
              <a:rPr lang="fr-F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méthodes</a:t>
            </a:r>
          </a:p>
          <a:p>
            <a:pPr marL="0" indent="0">
              <a:buNone/>
            </a:pPr>
            <a:r>
              <a:rPr lang="fr-F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la méthode directe dite « en torpille », ou « en fleur » </a:t>
            </a:r>
            <a:r>
              <a:rPr lang="fr-FR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 utiliser en priorité</a:t>
            </a:r>
            <a:endParaRPr lang="fr-FR" sz="2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dirty="0"/>
              <a:t>      </a:t>
            </a: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la méthode classique, dite « en 2 temps » </a:t>
            </a:r>
            <a:r>
              <a:rPr lang="fr-FR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 oublier</a:t>
            </a:r>
          </a:p>
          <a:p>
            <a:pPr marL="0" indent="0">
              <a:buNone/>
            </a:pP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1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directe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838200" y="2199843"/>
            <a:ext cx="10515600" cy="4005014"/>
          </a:xfrm>
        </p:spPr>
        <p:txBody>
          <a:bodyPr>
            <a:normAutofit/>
          </a:bodyPr>
          <a:lstStyle/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pose en 1 seul temps, de loin la plus simple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 de pince à col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 d’</a:t>
            </a:r>
            <a:r>
              <a:rPr lang="fr-F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hystérométrie</a:t>
            </a:r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régler la bague entre 3 et 4 cm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</a:t>
            </a:r>
            <a:r>
              <a:rPr lang="fr-F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inserteur</a:t>
            </a: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s’arrête à l’endocol : environ 3 ou 4 cm, ou à la sensation de résistance à l’orifice   interne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DIU est poussé dans la cavité avec le piston</a:t>
            </a:r>
          </a:p>
          <a:p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enlever ensuite le piston d’abord puis le tube </a:t>
            </a:r>
            <a:r>
              <a:rPr lang="fr-F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inserteur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07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pic>
        <p:nvPicPr>
          <p:cNvPr id="5" name="Méthode de pose directe des dispositifs intra-utéri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224329" cy="68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9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cuivre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3314700" y="1847850"/>
            <a:ext cx="1278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hystérométrie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61872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cuivre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3366655" y="2088573"/>
            <a:ext cx="20781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reporter la mesure sur l’</a:t>
            </a:r>
            <a:r>
              <a:rPr lang="fr-FR" sz="1400" dirty="0" err="1"/>
              <a:t>inserteur</a:t>
            </a:r>
            <a:r>
              <a:rPr lang="fr-FR" sz="1400" dirty="0"/>
              <a:t> (bord proximal de la bague)</a:t>
            </a:r>
          </a:p>
        </p:txBody>
      </p:sp>
    </p:spTree>
    <p:extLst>
      <p:ext uri="{BB962C8B-B14F-4D97-AF65-F5344CB8AC3E}">
        <p14:creationId xmlns:p14="http://schemas.microsoft.com/office/powerpoint/2010/main" val="4214980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cuivre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3397827" y="2098964"/>
            <a:ext cx="1984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introduire l’</a:t>
            </a:r>
            <a:r>
              <a:rPr lang="fr-FR" sz="1400" dirty="0" err="1"/>
              <a:t>inserteur</a:t>
            </a:r>
            <a:r>
              <a:rPr lang="fr-FR" sz="1400" dirty="0"/>
              <a:t> bague au contact du col</a:t>
            </a:r>
          </a:p>
        </p:txBody>
      </p:sp>
    </p:spTree>
    <p:extLst>
      <p:ext uri="{BB962C8B-B14F-4D97-AF65-F5344CB8AC3E}">
        <p14:creationId xmlns:p14="http://schemas.microsoft.com/office/powerpoint/2010/main" val="1083541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la méthode classique DIU cuivre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docteur françois patel CIVG annecy octobre 2017</a:t>
            </a:r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3195108" y="2005012"/>
            <a:ext cx="1927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7030A0"/>
                </a:solidFill>
              </a:rPr>
              <a:t>1 er temps : retirer l’</a:t>
            </a:r>
            <a:r>
              <a:rPr lang="fr-FR" sz="1400" b="1" dirty="0" err="1">
                <a:solidFill>
                  <a:srgbClr val="7030A0"/>
                </a:solidFill>
              </a:rPr>
              <a:t>inserteur</a:t>
            </a:r>
            <a:r>
              <a:rPr lang="fr-FR" sz="1400" b="1" dirty="0">
                <a:solidFill>
                  <a:srgbClr val="7030A0"/>
                </a:solidFill>
              </a:rPr>
              <a:t> sur le piston </a:t>
            </a:r>
            <a:r>
              <a:rPr lang="fr-FR" sz="1400" b="1" dirty="0" err="1">
                <a:solidFill>
                  <a:srgbClr val="7030A0"/>
                </a:solidFill>
              </a:rPr>
              <a:t>pourt</a:t>
            </a:r>
            <a:r>
              <a:rPr lang="fr-FR" sz="1400" b="1" dirty="0">
                <a:solidFill>
                  <a:srgbClr val="7030A0"/>
                </a:solidFill>
              </a:rPr>
              <a:t> libérer les ailes</a:t>
            </a:r>
          </a:p>
        </p:txBody>
      </p:sp>
    </p:spTree>
    <p:extLst>
      <p:ext uri="{BB962C8B-B14F-4D97-AF65-F5344CB8AC3E}">
        <p14:creationId xmlns:p14="http://schemas.microsoft.com/office/powerpoint/2010/main" val="39103116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Microsoft Office PowerPoint</Application>
  <PresentationFormat>Grand écran</PresentationFormat>
  <Paragraphs>99</Paragraphs>
  <Slides>21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Andalus</vt:lpstr>
      <vt:lpstr>Arial</vt:lpstr>
      <vt:lpstr>Calibri</vt:lpstr>
      <vt:lpstr>Calibri Light</vt:lpstr>
      <vt:lpstr>Tahoma</vt:lpstr>
      <vt:lpstr>Thème Office</vt:lpstr>
      <vt:lpstr>la pose des DIU</vt:lpstr>
      <vt:lpstr>principes généraux .1</vt:lpstr>
      <vt:lpstr>principes généraux .2</vt:lpstr>
      <vt:lpstr>la méthode directe</vt:lpstr>
      <vt:lpstr>Présentation PowerPoint</vt:lpstr>
      <vt:lpstr>la méthode classique DIU cuivre</vt:lpstr>
      <vt:lpstr>la méthode classique DIU cuivre</vt:lpstr>
      <vt:lpstr>la méthode classique DIU cuivre</vt:lpstr>
      <vt:lpstr>la méthode classique DIU cuivre</vt:lpstr>
      <vt:lpstr>la méthode classique DIU cuivre</vt:lpstr>
      <vt:lpstr>la méthode classique DIU cuivre</vt:lpstr>
      <vt:lpstr>la méthode classique DIU cuivre</vt:lpstr>
      <vt:lpstr>la méthode classique DIU cuivre</vt:lpstr>
      <vt:lpstr>la méthode classique DIU progesterone</vt:lpstr>
      <vt:lpstr>la méthode classique DIU progesterone</vt:lpstr>
      <vt:lpstr>la méthode classique DIU progesterone</vt:lpstr>
      <vt:lpstr>la méthode classique DIU progesterone</vt:lpstr>
      <vt:lpstr>la méthode classique DIU progesterone</vt:lpstr>
      <vt:lpstr>la méthode classique DIU progesterone</vt:lpstr>
      <vt:lpstr>la méthode classique DIU progesterone</vt:lpstr>
      <vt:lpstr>les suites habituelles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pose des DIU</dc:title>
  <dc:creator>Karin</dc:creator>
  <cp:lastModifiedBy>marie sicot</cp:lastModifiedBy>
  <cp:revision>52</cp:revision>
  <dcterms:created xsi:type="dcterms:W3CDTF">2016-01-10T18:00:55Z</dcterms:created>
  <dcterms:modified xsi:type="dcterms:W3CDTF">2017-12-26T17:12:07Z</dcterms:modified>
</cp:coreProperties>
</file>